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78"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291" r:id="rId26"/>
  </p:sldIdLst>
  <p:sldSz cx="12192000" cy="6858000"/>
  <p:notesSz cx="6858000" cy="9144000"/>
  <p:custDataLst>
    <p:tags r:id="rId29"/>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58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E7881D3-417E-062C-2520-3027BEC929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83A2FA6-329F-4A35-843F-7C8C531347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AD8A31-1874-433C-B550-5953F382E8C5}" type="datetimeFigureOut">
              <a:rPr lang="fr-FR" smtClean="0"/>
              <a:t>23/03/2024</a:t>
            </a:fld>
            <a:endParaRPr lang="fr-FR"/>
          </a:p>
        </p:txBody>
      </p:sp>
      <p:sp>
        <p:nvSpPr>
          <p:cNvPr id="4" name="Espace réservé du pied de page 3">
            <a:extLst>
              <a:ext uri="{FF2B5EF4-FFF2-40B4-BE49-F238E27FC236}">
                <a16:creationId xmlns:a16="http://schemas.microsoft.com/office/drawing/2014/main" id="{BCFE7B4F-0F77-B26B-A858-C102C33DB4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408AC93-AE8C-B633-9CF5-AD8A7AA6BD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04BC0A-5573-4696-B5BF-21DCC4B856D6}" type="slidenum">
              <a:rPr lang="fr-FR" smtClean="0"/>
              <a:t>‹N°›</a:t>
            </a:fld>
            <a:endParaRPr lang="fr-FR"/>
          </a:p>
        </p:txBody>
      </p:sp>
    </p:spTree>
    <p:extLst>
      <p:ext uri="{BB962C8B-B14F-4D97-AF65-F5344CB8AC3E}">
        <p14:creationId xmlns:p14="http://schemas.microsoft.com/office/powerpoint/2010/main" val="608893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D01A0-FDE7-4DDA-8D96-4651D8C372EB}" type="datetimeFigureOut">
              <a:rPr lang="fr-FR" smtClean="0"/>
              <a:t>23/03/2024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BEA13-4631-46F0-AA89-C167AE8DC1F1}" type="slidenum">
              <a:rPr lang="fr-FR" smtClean="0"/>
              <a:t>‹N°›</a:t>
            </a:fld>
            <a:endParaRPr lang="fr-FR"/>
          </a:p>
        </p:txBody>
      </p:sp>
    </p:spTree>
    <p:extLst>
      <p:ext uri="{BB962C8B-B14F-4D97-AF65-F5344CB8AC3E}">
        <p14:creationId xmlns:p14="http://schemas.microsoft.com/office/powerpoint/2010/main" val="1241259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a:t>
            </a:fld>
            <a:endParaRPr lang="fr-FR"/>
          </a:p>
        </p:txBody>
      </p:sp>
    </p:spTree>
    <p:extLst>
      <p:ext uri="{BB962C8B-B14F-4D97-AF65-F5344CB8AC3E}">
        <p14:creationId xmlns:p14="http://schemas.microsoft.com/office/powerpoint/2010/main" val="1986012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10</a:t>
            </a:fld>
            <a:endParaRPr lang="fr-FR"/>
          </a:p>
        </p:txBody>
      </p:sp>
    </p:spTree>
    <p:extLst>
      <p:ext uri="{BB962C8B-B14F-4D97-AF65-F5344CB8AC3E}">
        <p14:creationId xmlns:p14="http://schemas.microsoft.com/office/powerpoint/2010/main" val="192184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11</a:t>
            </a:fld>
            <a:endParaRPr lang="fr-FR"/>
          </a:p>
        </p:txBody>
      </p:sp>
    </p:spTree>
    <p:extLst>
      <p:ext uri="{BB962C8B-B14F-4D97-AF65-F5344CB8AC3E}">
        <p14:creationId xmlns:p14="http://schemas.microsoft.com/office/powerpoint/2010/main" val="2486880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12</a:t>
            </a:fld>
            <a:endParaRPr lang="fr-FR"/>
          </a:p>
        </p:txBody>
      </p:sp>
    </p:spTree>
    <p:extLst>
      <p:ext uri="{BB962C8B-B14F-4D97-AF65-F5344CB8AC3E}">
        <p14:creationId xmlns:p14="http://schemas.microsoft.com/office/powerpoint/2010/main" val="435960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13</a:t>
            </a:fld>
            <a:endParaRPr lang="fr-FR"/>
          </a:p>
        </p:txBody>
      </p:sp>
    </p:spTree>
    <p:extLst>
      <p:ext uri="{BB962C8B-B14F-4D97-AF65-F5344CB8AC3E}">
        <p14:creationId xmlns:p14="http://schemas.microsoft.com/office/powerpoint/2010/main" val="347535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14</a:t>
            </a:fld>
            <a:endParaRPr lang="fr-FR"/>
          </a:p>
        </p:txBody>
      </p:sp>
    </p:spTree>
    <p:extLst>
      <p:ext uri="{BB962C8B-B14F-4D97-AF65-F5344CB8AC3E}">
        <p14:creationId xmlns:p14="http://schemas.microsoft.com/office/powerpoint/2010/main" val="659389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15</a:t>
            </a:fld>
            <a:endParaRPr lang="fr-FR"/>
          </a:p>
        </p:txBody>
      </p:sp>
    </p:spTree>
    <p:extLst>
      <p:ext uri="{BB962C8B-B14F-4D97-AF65-F5344CB8AC3E}">
        <p14:creationId xmlns:p14="http://schemas.microsoft.com/office/powerpoint/2010/main" val="1574347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16</a:t>
            </a:fld>
            <a:endParaRPr lang="fr-FR"/>
          </a:p>
        </p:txBody>
      </p:sp>
    </p:spTree>
    <p:extLst>
      <p:ext uri="{BB962C8B-B14F-4D97-AF65-F5344CB8AC3E}">
        <p14:creationId xmlns:p14="http://schemas.microsoft.com/office/powerpoint/2010/main" val="1049214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17</a:t>
            </a:fld>
            <a:endParaRPr lang="fr-FR"/>
          </a:p>
        </p:txBody>
      </p:sp>
    </p:spTree>
    <p:extLst>
      <p:ext uri="{BB962C8B-B14F-4D97-AF65-F5344CB8AC3E}">
        <p14:creationId xmlns:p14="http://schemas.microsoft.com/office/powerpoint/2010/main" val="3928584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18</a:t>
            </a:fld>
            <a:endParaRPr lang="fr-FR"/>
          </a:p>
        </p:txBody>
      </p:sp>
    </p:spTree>
    <p:extLst>
      <p:ext uri="{BB962C8B-B14F-4D97-AF65-F5344CB8AC3E}">
        <p14:creationId xmlns:p14="http://schemas.microsoft.com/office/powerpoint/2010/main" val="576669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19</a:t>
            </a:fld>
            <a:endParaRPr lang="fr-FR"/>
          </a:p>
        </p:txBody>
      </p:sp>
    </p:spTree>
    <p:extLst>
      <p:ext uri="{BB962C8B-B14F-4D97-AF65-F5344CB8AC3E}">
        <p14:creationId xmlns:p14="http://schemas.microsoft.com/office/powerpoint/2010/main" val="158231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2</a:t>
            </a:fld>
            <a:endParaRPr lang="fr-FR"/>
          </a:p>
        </p:txBody>
      </p:sp>
    </p:spTree>
    <p:extLst>
      <p:ext uri="{BB962C8B-B14F-4D97-AF65-F5344CB8AC3E}">
        <p14:creationId xmlns:p14="http://schemas.microsoft.com/office/powerpoint/2010/main" val="3829230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20</a:t>
            </a:fld>
            <a:endParaRPr lang="fr-FR"/>
          </a:p>
        </p:txBody>
      </p:sp>
    </p:spTree>
    <p:extLst>
      <p:ext uri="{BB962C8B-B14F-4D97-AF65-F5344CB8AC3E}">
        <p14:creationId xmlns:p14="http://schemas.microsoft.com/office/powerpoint/2010/main" val="1617515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21</a:t>
            </a:fld>
            <a:endParaRPr lang="fr-FR"/>
          </a:p>
        </p:txBody>
      </p:sp>
    </p:spTree>
    <p:extLst>
      <p:ext uri="{BB962C8B-B14F-4D97-AF65-F5344CB8AC3E}">
        <p14:creationId xmlns:p14="http://schemas.microsoft.com/office/powerpoint/2010/main" val="710030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22</a:t>
            </a:fld>
            <a:endParaRPr lang="fr-FR"/>
          </a:p>
        </p:txBody>
      </p:sp>
    </p:spTree>
    <p:extLst>
      <p:ext uri="{BB962C8B-B14F-4D97-AF65-F5344CB8AC3E}">
        <p14:creationId xmlns:p14="http://schemas.microsoft.com/office/powerpoint/2010/main" val="691969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23</a:t>
            </a:fld>
            <a:endParaRPr lang="fr-FR"/>
          </a:p>
        </p:txBody>
      </p:sp>
    </p:spTree>
    <p:extLst>
      <p:ext uri="{BB962C8B-B14F-4D97-AF65-F5344CB8AC3E}">
        <p14:creationId xmlns:p14="http://schemas.microsoft.com/office/powerpoint/2010/main" val="3828532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24</a:t>
            </a:fld>
            <a:endParaRPr lang="fr-FR"/>
          </a:p>
        </p:txBody>
      </p:sp>
    </p:spTree>
    <p:extLst>
      <p:ext uri="{BB962C8B-B14F-4D97-AF65-F5344CB8AC3E}">
        <p14:creationId xmlns:p14="http://schemas.microsoft.com/office/powerpoint/2010/main" val="1475007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DBEA13-4631-46F0-AA89-C167AE8DC1F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97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3</a:t>
            </a:fld>
            <a:endParaRPr lang="fr-FR"/>
          </a:p>
        </p:txBody>
      </p:sp>
    </p:spTree>
    <p:extLst>
      <p:ext uri="{BB962C8B-B14F-4D97-AF65-F5344CB8AC3E}">
        <p14:creationId xmlns:p14="http://schemas.microsoft.com/office/powerpoint/2010/main" val="164089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4</a:t>
            </a:fld>
            <a:endParaRPr lang="fr-FR"/>
          </a:p>
        </p:txBody>
      </p:sp>
    </p:spTree>
    <p:extLst>
      <p:ext uri="{BB962C8B-B14F-4D97-AF65-F5344CB8AC3E}">
        <p14:creationId xmlns:p14="http://schemas.microsoft.com/office/powerpoint/2010/main" val="372857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5</a:t>
            </a:fld>
            <a:endParaRPr lang="fr-FR"/>
          </a:p>
        </p:txBody>
      </p:sp>
    </p:spTree>
    <p:extLst>
      <p:ext uri="{BB962C8B-B14F-4D97-AF65-F5344CB8AC3E}">
        <p14:creationId xmlns:p14="http://schemas.microsoft.com/office/powerpoint/2010/main" val="183718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6</a:t>
            </a:fld>
            <a:endParaRPr lang="fr-FR"/>
          </a:p>
        </p:txBody>
      </p:sp>
    </p:spTree>
    <p:extLst>
      <p:ext uri="{BB962C8B-B14F-4D97-AF65-F5344CB8AC3E}">
        <p14:creationId xmlns:p14="http://schemas.microsoft.com/office/powerpoint/2010/main" val="358804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7</a:t>
            </a:fld>
            <a:endParaRPr lang="fr-FR"/>
          </a:p>
        </p:txBody>
      </p:sp>
    </p:spTree>
    <p:extLst>
      <p:ext uri="{BB962C8B-B14F-4D97-AF65-F5344CB8AC3E}">
        <p14:creationId xmlns:p14="http://schemas.microsoft.com/office/powerpoint/2010/main" val="1705944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8</a:t>
            </a:fld>
            <a:endParaRPr lang="fr-FR"/>
          </a:p>
        </p:txBody>
      </p:sp>
    </p:spTree>
    <p:extLst>
      <p:ext uri="{BB962C8B-B14F-4D97-AF65-F5344CB8AC3E}">
        <p14:creationId xmlns:p14="http://schemas.microsoft.com/office/powerpoint/2010/main" val="407666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9</a:t>
            </a:fld>
            <a:endParaRPr lang="fr-FR"/>
          </a:p>
        </p:txBody>
      </p:sp>
    </p:spTree>
    <p:extLst>
      <p:ext uri="{BB962C8B-B14F-4D97-AF65-F5344CB8AC3E}">
        <p14:creationId xmlns:p14="http://schemas.microsoft.com/office/powerpoint/2010/main" val="417741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872ABE-E470-9C94-B9F9-7553A89DD6C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BC74534-19DD-FC5D-C97F-C70DACB370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8F315E2-70CE-089F-B364-560A041EBB57}"/>
              </a:ext>
            </a:extLst>
          </p:cNvPr>
          <p:cNvSpPr>
            <a:spLocks noGrp="1"/>
          </p:cNvSpPr>
          <p:nvPr>
            <p:ph type="dt" sz="half" idx="10"/>
          </p:nvPr>
        </p:nvSpPr>
        <p:spPr/>
        <p:txBody>
          <a:bodyPr/>
          <a:lstStyle/>
          <a:p>
            <a:fld id="{45C3E7C7-8CDB-47B6-8AF0-68F82BCBCD7A}" type="datetime1">
              <a:rPr lang="fr-FR" smtClean="0"/>
              <a:t>23/03/2024</a:t>
            </a:fld>
            <a:endParaRPr lang="fr-FR"/>
          </a:p>
        </p:txBody>
      </p:sp>
      <p:sp>
        <p:nvSpPr>
          <p:cNvPr id="5" name="Espace réservé du pied de page 4">
            <a:extLst>
              <a:ext uri="{FF2B5EF4-FFF2-40B4-BE49-F238E27FC236}">
                <a16:creationId xmlns:a16="http://schemas.microsoft.com/office/drawing/2014/main" id="{B81A25E5-23DE-6455-8D45-5B39A020BEF9}"/>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B19BD9FB-22ED-8C71-51AB-7EF687B43C1E}"/>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392538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B55AA-C162-30EB-8786-A4E66FC07D3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21F5F1D-F93C-BA23-A43C-56BD2FEC0F8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0496C0A-4A5B-ED7E-4963-37ED28AB0076}"/>
              </a:ext>
            </a:extLst>
          </p:cNvPr>
          <p:cNvSpPr>
            <a:spLocks noGrp="1"/>
          </p:cNvSpPr>
          <p:nvPr>
            <p:ph type="dt" sz="half" idx="10"/>
          </p:nvPr>
        </p:nvSpPr>
        <p:spPr/>
        <p:txBody>
          <a:bodyPr/>
          <a:lstStyle/>
          <a:p>
            <a:fld id="{73F91597-8E66-4311-9429-E3CA9A055309}" type="datetime1">
              <a:rPr lang="fr-FR" smtClean="0"/>
              <a:t>23/03/2024</a:t>
            </a:fld>
            <a:endParaRPr lang="fr-FR"/>
          </a:p>
        </p:txBody>
      </p:sp>
      <p:sp>
        <p:nvSpPr>
          <p:cNvPr id="5" name="Espace réservé du pied de page 4">
            <a:extLst>
              <a:ext uri="{FF2B5EF4-FFF2-40B4-BE49-F238E27FC236}">
                <a16:creationId xmlns:a16="http://schemas.microsoft.com/office/drawing/2014/main" id="{21DCF62B-1648-36C5-4B10-24A29F2BD928}"/>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361E71E7-830B-ADAD-6477-4BB0CE753B29}"/>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60284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42789DD-5604-F448-31D0-064010A4D11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B1AFD2-D04D-071E-5F8B-325E9F80E93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BE996C-B5BA-C499-6D9F-83C0A2D0DDEB}"/>
              </a:ext>
            </a:extLst>
          </p:cNvPr>
          <p:cNvSpPr>
            <a:spLocks noGrp="1"/>
          </p:cNvSpPr>
          <p:nvPr>
            <p:ph type="dt" sz="half" idx="10"/>
          </p:nvPr>
        </p:nvSpPr>
        <p:spPr/>
        <p:txBody>
          <a:bodyPr/>
          <a:lstStyle/>
          <a:p>
            <a:fld id="{0A5F9806-A944-441D-AF39-41097264B507}" type="datetime1">
              <a:rPr lang="fr-FR" smtClean="0"/>
              <a:t>23/03/2024</a:t>
            </a:fld>
            <a:endParaRPr lang="fr-FR"/>
          </a:p>
        </p:txBody>
      </p:sp>
      <p:sp>
        <p:nvSpPr>
          <p:cNvPr id="5" name="Espace réservé du pied de page 4">
            <a:extLst>
              <a:ext uri="{FF2B5EF4-FFF2-40B4-BE49-F238E27FC236}">
                <a16:creationId xmlns:a16="http://schemas.microsoft.com/office/drawing/2014/main" id="{BC395AC7-9CFB-6E28-284E-01C7383906B6}"/>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1231EE02-D6F3-A2FF-85DF-BF04C4EF0767}"/>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390313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40FAA-43BE-3903-6020-68EFD250CE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358784-EDB9-75C0-B16A-46C3F2218BF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5D9D3F-FE02-95AA-F7B9-E761F4AC194A}"/>
              </a:ext>
            </a:extLst>
          </p:cNvPr>
          <p:cNvSpPr>
            <a:spLocks noGrp="1"/>
          </p:cNvSpPr>
          <p:nvPr>
            <p:ph type="dt" sz="half" idx="10"/>
          </p:nvPr>
        </p:nvSpPr>
        <p:spPr/>
        <p:txBody>
          <a:bodyPr/>
          <a:lstStyle/>
          <a:p>
            <a:fld id="{9609ABAF-DEEB-4024-BBBA-6E58EEE85083}" type="datetime1">
              <a:rPr lang="fr-FR" smtClean="0"/>
              <a:t>23/03/2024</a:t>
            </a:fld>
            <a:endParaRPr lang="fr-FR"/>
          </a:p>
        </p:txBody>
      </p:sp>
      <p:sp>
        <p:nvSpPr>
          <p:cNvPr id="5" name="Espace réservé du pied de page 4">
            <a:extLst>
              <a:ext uri="{FF2B5EF4-FFF2-40B4-BE49-F238E27FC236}">
                <a16:creationId xmlns:a16="http://schemas.microsoft.com/office/drawing/2014/main" id="{7D15B408-08AA-0D27-05E5-FBAD9EA6A2FE}"/>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5981120D-AEBE-8BA4-788F-A7075A334980}"/>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305003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8EFE7-A31F-BCD5-6A4C-6AD4EC27641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210B580-F2A9-68A0-9485-8F8D2E22C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DF9039B-525C-73B3-A03B-2720E82F05D3}"/>
              </a:ext>
            </a:extLst>
          </p:cNvPr>
          <p:cNvSpPr>
            <a:spLocks noGrp="1"/>
          </p:cNvSpPr>
          <p:nvPr>
            <p:ph type="dt" sz="half" idx="10"/>
          </p:nvPr>
        </p:nvSpPr>
        <p:spPr/>
        <p:txBody>
          <a:bodyPr/>
          <a:lstStyle/>
          <a:p>
            <a:fld id="{DC3C482B-890A-4CEC-95AD-5CAB5D7CC20D}" type="datetime1">
              <a:rPr lang="fr-FR" smtClean="0"/>
              <a:t>23/03/2024</a:t>
            </a:fld>
            <a:endParaRPr lang="fr-FR"/>
          </a:p>
        </p:txBody>
      </p:sp>
      <p:sp>
        <p:nvSpPr>
          <p:cNvPr id="5" name="Espace réservé du pied de page 4">
            <a:extLst>
              <a:ext uri="{FF2B5EF4-FFF2-40B4-BE49-F238E27FC236}">
                <a16:creationId xmlns:a16="http://schemas.microsoft.com/office/drawing/2014/main" id="{4DE6F326-62A1-A8F8-82FB-9D14EEF4E6C9}"/>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E963910F-0F87-98F5-C8EE-D191C71FB097}"/>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209060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086A5-DE6B-4842-813D-EE288CE2F9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63F4D4-0635-0CBE-8C87-77731320F06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680C61D-32EB-33D9-CE79-905C919D883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60368DF-FC31-6EDA-5BA1-F95AC7E44B7C}"/>
              </a:ext>
            </a:extLst>
          </p:cNvPr>
          <p:cNvSpPr>
            <a:spLocks noGrp="1"/>
          </p:cNvSpPr>
          <p:nvPr>
            <p:ph type="dt" sz="half" idx="10"/>
          </p:nvPr>
        </p:nvSpPr>
        <p:spPr/>
        <p:txBody>
          <a:bodyPr/>
          <a:lstStyle/>
          <a:p>
            <a:fld id="{1C3BB31B-154F-4892-A01D-A58651BA35B3}" type="datetime1">
              <a:rPr lang="fr-FR" smtClean="0"/>
              <a:t>23/03/2024</a:t>
            </a:fld>
            <a:endParaRPr lang="fr-FR"/>
          </a:p>
        </p:txBody>
      </p:sp>
      <p:sp>
        <p:nvSpPr>
          <p:cNvPr id="6" name="Espace réservé du pied de page 5">
            <a:extLst>
              <a:ext uri="{FF2B5EF4-FFF2-40B4-BE49-F238E27FC236}">
                <a16:creationId xmlns:a16="http://schemas.microsoft.com/office/drawing/2014/main" id="{A8FADEAD-A4E3-6FDD-59F1-8F9887CE6ABE}"/>
              </a:ext>
            </a:extLst>
          </p:cNvPr>
          <p:cNvSpPr>
            <a:spLocks noGrp="1"/>
          </p:cNvSpPr>
          <p:nvPr>
            <p:ph type="ftr" sz="quarter" idx="11"/>
          </p:nvPr>
        </p:nvSpPr>
        <p:spPr/>
        <p:txBody>
          <a:bodyPr/>
          <a:lstStyle/>
          <a:p>
            <a:r>
              <a:rPr lang="fr-FR"/>
              <a:t>Prof-TC</a:t>
            </a:r>
          </a:p>
        </p:txBody>
      </p:sp>
      <p:sp>
        <p:nvSpPr>
          <p:cNvPr id="7" name="Espace réservé du numéro de diapositive 6">
            <a:extLst>
              <a:ext uri="{FF2B5EF4-FFF2-40B4-BE49-F238E27FC236}">
                <a16:creationId xmlns:a16="http://schemas.microsoft.com/office/drawing/2014/main" id="{5EE913B7-724E-80C2-1E01-D8806266FCE1}"/>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261204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243551-E3F6-AA97-73B4-1FF9F5D3825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902513B-D8E6-9C44-3762-2B5DE85415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7DC3566-3E9A-24FD-8B46-4E2E531A0D8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4FEFD8-2742-2189-9464-59BB04877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520050D-143B-12A4-6618-008A14C0E65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339AF0-9AC3-1EAD-7F32-C291C8D7AD8E}"/>
              </a:ext>
            </a:extLst>
          </p:cNvPr>
          <p:cNvSpPr>
            <a:spLocks noGrp="1"/>
          </p:cNvSpPr>
          <p:nvPr>
            <p:ph type="dt" sz="half" idx="10"/>
          </p:nvPr>
        </p:nvSpPr>
        <p:spPr/>
        <p:txBody>
          <a:bodyPr/>
          <a:lstStyle/>
          <a:p>
            <a:fld id="{79C2B8C1-7DAD-4625-B938-85B0503E8869}" type="datetime1">
              <a:rPr lang="fr-FR" smtClean="0"/>
              <a:t>23/03/2024</a:t>
            </a:fld>
            <a:endParaRPr lang="fr-FR"/>
          </a:p>
        </p:txBody>
      </p:sp>
      <p:sp>
        <p:nvSpPr>
          <p:cNvPr id="8" name="Espace réservé du pied de page 7">
            <a:extLst>
              <a:ext uri="{FF2B5EF4-FFF2-40B4-BE49-F238E27FC236}">
                <a16:creationId xmlns:a16="http://schemas.microsoft.com/office/drawing/2014/main" id="{CED2762A-89ED-79FE-50DB-8D260DDA5976}"/>
              </a:ext>
            </a:extLst>
          </p:cNvPr>
          <p:cNvSpPr>
            <a:spLocks noGrp="1"/>
          </p:cNvSpPr>
          <p:nvPr>
            <p:ph type="ftr" sz="quarter" idx="11"/>
          </p:nvPr>
        </p:nvSpPr>
        <p:spPr/>
        <p:txBody>
          <a:bodyPr/>
          <a:lstStyle/>
          <a:p>
            <a:r>
              <a:rPr lang="fr-FR"/>
              <a:t>Prof-TC</a:t>
            </a:r>
          </a:p>
        </p:txBody>
      </p:sp>
      <p:sp>
        <p:nvSpPr>
          <p:cNvPr id="9" name="Espace réservé du numéro de diapositive 8">
            <a:extLst>
              <a:ext uri="{FF2B5EF4-FFF2-40B4-BE49-F238E27FC236}">
                <a16:creationId xmlns:a16="http://schemas.microsoft.com/office/drawing/2014/main" id="{34CC2562-8499-0226-3F9A-1AF17B70BCA3}"/>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418146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391B9-DB16-A4C9-490A-A38389EC09D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28D9A0E-E6EF-57CE-0E07-EC3ABFCD15C0}"/>
              </a:ext>
            </a:extLst>
          </p:cNvPr>
          <p:cNvSpPr>
            <a:spLocks noGrp="1"/>
          </p:cNvSpPr>
          <p:nvPr>
            <p:ph type="dt" sz="half" idx="10"/>
          </p:nvPr>
        </p:nvSpPr>
        <p:spPr/>
        <p:txBody>
          <a:bodyPr/>
          <a:lstStyle/>
          <a:p>
            <a:fld id="{BDC9F27F-88A4-4731-9F2F-977E9F8E745A}" type="datetime1">
              <a:rPr lang="fr-FR" smtClean="0"/>
              <a:t>23/03/2024</a:t>
            </a:fld>
            <a:endParaRPr lang="fr-FR"/>
          </a:p>
        </p:txBody>
      </p:sp>
      <p:sp>
        <p:nvSpPr>
          <p:cNvPr id="4" name="Espace réservé du pied de page 3">
            <a:extLst>
              <a:ext uri="{FF2B5EF4-FFF2-40B4-BE49-F238E27FC236}">
                <a16:creationId xmlns:a16="http://schemas.microsoft.com/office/drawing/2014/main" id="{079096F4-2EA0-5D5B-0B71-EF877AD5925D}"/>
              </a:ext>
            </a:extLst>
          </p:cNvPr>
          <p:cNvSpPr>
            <a:spLocks noGrp="1"/>
          </p:cNvSpPr>
          <p:nvPr>
            <p:ph type="ftr" sz="quarter" idx="11"/>
          </p:nvPr>
        </p:nvSpPr>
        <p:spPr/>
        <p:txBody>
          <a:bodyPr/>
          <a:lstStyle/>
          <a:p>
            <a:r>
              <a:rPr lang="fr-FR"/>
              <a:t>Prof-TC</a:t>
            </a:r>
          </a:p>
        </p:txBody>
      </p:sp>
      <p:sp>
        <p:nvSpPr>
          <p:cNvPr id="5" name="Espace réservé du numéro de diapositive 4">
            <a:extLst>
              <a:ext uri="{FF2B5EF4-FFF2-40B4-BE49-F238E27FC236}">
                <a16:creationId xmlns:a16="http://schemas.microsoft.com/office/drawing/2014/main" id="{A11D3648-7CF3-B592-4AA3-B9BD3F9F984C}"/>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56444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5F34267-7130-8A7F-8D95-BBEA1A435663}"/>
              </a:ext>
            </a:extLst>
          </p:cNvPr>
          <p:cNvSpPr>
            <a:spLocks noGrp="1"/>
          </p:cNvSpPr>
          <p:nvPr>
            <p:ph type="dt" sz="half" idx="10"/>
          </p:nvPr>
        </p:nvSpPr>
        <p:spPr/>
        <p:txBody>
          <a:bodyPr/>
          <a:lstStyle/>
          <a:p>
            <a:fld id="{0A74A163-A1CE-4ACD-968D-64AD5C962EA8}" type="datetime1">
              <a:rPr lang="fr-FR" smtClean="0"/>
              <a:t>23/03/2024</a:t>
            </a:fld>
            <a:endParaRPr lang="fr-FR"/>
          </a:p>
        </p:txBody>
      </p:sp>
      <p:sp>
        <p:nvSpPr>
          <p:cNvPr id="3" name="Espace réservé du pied de page 2">
            <a:extLst>
              <a:ext uri="{FF2B5EF4-FFF2-40B4-BE49-F238E27FC236}">
                <a16:creationId xmlns:a16="http://schemas.microsoft.com/office/drawing/2014/main" id="{D35FC692-3556-1CF1-5D28-CD8F4A0F5947}"/>
              </a:ext>
            </a:extLst>
          </p:cNvPr>
          <p:cNvSpPr>
            <a:spLocks noGrp="1"/>
          </p:cNvSpPr>
          <p:nvPr>
            <p:ph type="ftr" sz="quarter" idx="11"/>
          </p:nvPr>
        </p:nvSpPr>
        <p:spPr/>
        <p:txBody>
          <a:bodyPr/>
          <a:lstStyle/>
          <a:p>
            <a:r>
              <a:rPr lang="fr-FR"/>
              <a:t>Prof-TC</a:t>
            </a:r>
          </a:p>
        </p:txBody>
      </p:sp>
      <p:sp>
        <p:nvSpPr>
          <p:cNvPr id="4" name="Espace réservé du numéro de diapositive 3">
            <a:extLst>
              <a:ext uri="{FF2B5EF4-FFF2-40B4-BE49-F238E27FC236}">
                <a16:creationId xmlns:a16="http://schemas.microsoft.com/office/drawing/2014/main" id="{A9ABD4AF-F079-4F49-4148-2EA91733C761}"/>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30393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2B905-A09E-781A-2299-6BDCDC9EE55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3F94CB5-C607-8761-0E34-79EEC547C3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A34FA9-CF9F-0586-5C73-F009CDD48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E6EEF48-77D3-BC67-31DD-A62E4671C259}"/>
              </a:ext>
            </a:extLst>
          </p:cNvPr>
          <p:cNvSpPr>
            <a:spLocks noGrp="1"/>
          </p:cNvSpPr>
          <p:nvPr>
            <p:ph type="dt" sz="half" idx="10"/>
          </p:nvPr>
        </p:nvSpPr>
        <p:spPr/>
        <p:txBody>
          <a:bodyPr/>
          <a:lstStyle/>
          <a:p>
            <a:fld id="{F3813511-ACE1-43CF-9D14-1F45F9B6D5A1}" type="datetime1">
              <a:rPr lang="fr-FR" smtClean="0"/>
              <a:t>23/03/2024</a:t>
            </a:fld>
            <a:endParaRPr lang="fr-FR"/>
          </a:p>
        </p:txBody>
      </p:sp>
      <p:sp>
        <p:nvSpPr>
          <p:cNvPr id="6" name="Espace réservé du pied de page 5">
            <a:extLst>
              <a:ext uri="{FF2B5EF4-FFF2-40B4-BE49-F238E27FC236}">
                <a16:creationId xmlns:a16="http://schemas.microsoft.com/office/drawing/2014/main" id="{F78B7F94-0E26-CC71-3CF9-EDB7E6072859}"/>
              </a:ext>
            </a:extLst>
          </p:cNvPr>
          <p:cNvSpPr>
            <a:spLocks noGrp="1"/>
          </p:cNvSpPr>
          <p:nvPr>
            <p:ph type="ftr" sz="quarter" idx="11"/>
          </p:nvPr>
        </p:nvSpPr>
        <p:spPr/>
        <p:txBody>
          <a:bodyPr/>
          <a:lstStyle/>
          <a:p>
            <a:r>
              <a:rPr lang="fr-FR"/>
              <a:t>Prof-TC</a:t>
            </a:r>
          </a:p>
        </p:txBody>
      </p:sp>
      <p:sp>
        <p:nvSpPr>
          <p:cNvPr id="7" name="Espace réservé du numéro de diapositive 6">
            <a:extLst>
              <a:ext uri="{FF2B5EF4-FFF2-40B4-BE49-F238E27FC236}">
                <a16:creationId xmlns:a16="http://schemas.microsoft.com/office/drawing/2014/main" id="{84FF3B34-9313-A83C-A266-5DA4082A4C08}"/>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413140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B58F7-EF31-4023-D772-BADE84D7372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538A7E0-EA4A-D499-FA1F-76D8BF62C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DA40188-C727-5CF7-2B48-09F3D9C50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AD568E-E019-B6E4-B0ED-8D8246C1B1D4}"/>
              </a:ext>
            </a:extLst>
          </p:cNvPr>
          <p:cNvSpPr>
            <a:spLocks noGrp="1"/>
          </p:cNvSpPr>
          <p:nvPr>
            <p:ph type="dt" sz="half" idx="10"/>
          </p:nvPr>
        </p:nvSpPr>
        <p:spPr/>
        <p:txBody>
          <a:bodyPr/>
          <a:lstStyle/>
          <a:p>
            <a:fld id="{4362D16D-4815-4603-A21A-37F7ADF86A35}" type="datetime1">
              <a:rPr lang="fr-FR" smtClean="0"/>
              <a:t>23/03/2024</a:t>
            </a:fld>
            <a:endParaRPr lang="fr-FR"/>
          </a:p>
        </p:txBody>
      </p:sp>
      <p:sp>
        <p:nvSpPr>
          <p:cNvPr id="6" name="Espace réservé du pied de page 5">
            <a:extLst>
              <a:ext uri="{FF2B5EF4-FFF2-40B4-BE49-F238E27FC236}">
                <a16:creationId xmlns:a16="http://schemas.microsoft.com/office/drawing/2014/main" id="{8F0CB262-F9C8-4281-D327-3529678DD3F4}"/>
              </a:ext>
            </a:extLst>
          </p:cNvPr>
          <p:cNvSpPr>
            <a:spLocks noGrp="1"/>
          </p:cNvSpPr>
          <p:nvPr>
            <p:ph type="ftr" sz="quarter" idx="11"/>
          </p:nvPr>
        </p:nvSpPr>
        <p:spPr/>
        <p:txBody>
          <a:bodyPr/>
          <a:lstStyle/>
          <a:p>
            <a:r>
              <a:rPr lang="fr-FR"/>
              <a:t>Prof-TC</a:t>
            </a:r>
          </a:p>
        </p:txBody>
      </p:sp>
      <p:sp>
        <p:nvSpPr>
          <p:cNvPr id="7" name="Espace réservé du numéro de diapositive 6">
            <a:extLst>
              <a:ext uri="{FF2B5EF4-FFF2-40B4-BE49-F238E27FC236}">
                <a16:creationId xmlns:a16="http://schemas.microsoft.com/office/drawing/2014/main" id="{F571F80B-FB8E-9D02-1F03-8980C848A9FA}"/>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40213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D8928DC-7F99-2333-C24C-AC6D6C819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973E1A2-5A7A-7F73-436D-A348A97834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D7A78D-D1E5-A6FC-8D2D-3A499115A2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0C8E0-EBE6-4139-A885-B48C2CC6E427}" type="datetime1">
              <a:rPr lang="fr-FR" smtClean="0"/>
              <a:t>23/03/2024</a:t>
            </a:fld>
            <a:endParaRPr lang="fr-FR"/>
          </a:p>
        </p:txBody>
      </p:sp>
      <p:sp>
        <p:nvSpPr>
          <p:cNvPr id="5" name="Espace réservé du pied de page 4">
            <a:extLst>
              <a:ext uri="{FF2B5EF4-FFF2-40B4-BE49-F238E27FC236}">
                <a16:creationId xmlns:a16="http://schemas.microsoft.com/office/drawing/2014/main" id="{726624AB-EC8D-095B-957C-AA8F9A4562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Prof-TC</a:t>
            </a:r>
          </a:p>
        </p:txBody>
      </p:sp>
      <p:sp>
        <p:nvSpPr>
          <p:cNvPr id="6" name="Espace réservé du numéro de diapositive 5">
            <a:extLst>
              <a:ext uri="{FF2B5EF4-FFF2-40B4-BE49-F238E27FC236}">
                <a16:creationId xmlns:a16="http://schemas.microsoft.com/office/drawing/2014/main" id="{46BD2755-3549-4236-8922-DCDFC7497F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85A3E-F755-4605-8D2D-1C7CC6632459}" type="slidenum">
              <a:rPr lang="fr-FR" smtClean="0"/>
              <a:t>‹N°›</a:t>
            </a:fld>
            <a:endParaRPr lang="fr-FR"/>
          </a:p>
        </p:txBody>
      </p:sp>
    </p:spTree>
    <p:extLst>
      <p:ext uri="{BB962C8B-B14F-4D97-AF65-F5344CB8AC3E}">
        <p14:creationId xmlns:p14="http://schemas.microsoft.com/office/powerpoint/2010/main" val="3933111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ccollege.fr/wp-content/uploads/2012/12/balance.jp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https://www.google.fr/url?sa=i&amp;url=https%3A%2F%2Fwww.aroma-essentiel.fr%2Fbaumes-et-accessoires%2F419-eprouvette-graduee-100-ml.html&amp;psig=AOvVaw1r8wQG-_kcUlftSbDLFnK6&amp;ust=1586186267379000&amp;source=images&amp;cd=vfe&amp;ved=0CAIQjRxqFwoTCJjQ9brK0egCFQAAAAAdAAAAABAF"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1_solvent_recrystallisation.png?uselang=fr"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hyperlink" Target="https://www.google.fr/url?sa=i&amp;url=https%3A%2F%2Fslideplayer.fr%2Fslide%2F1860843%2F&amp;psig=AOvVaw3NHKsny7M0us9o8hD8pUoW&amp;ust=1586205464117000&amp;source=images&amp;cd=vfe&amp;ved=0CAIQjRxqFwoTCLCGsf2R0ugCFQAAAAAdAAAAABA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url=https%3A%2F%2Fwww.slideserve.com%2Fkapila%2Fbanc-kofler-pour-la-d-termination-de-la-temp-rature-de-fusion-d-un-corps&amp;psig=AOvVaw0aJbqBxf9LpNDjoD6MhyjI&amp;ust=1586206038773000&amp;source=images&amp;cd=vfe&amp;ved=0CAIQjRxqFwoTCKi6m5CU0ugCFQAAAAAdAAAAABAN"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sa=i&amp;url=https%3A%2F%2Fwww.hellopro.fr%2Fspectrometre-infrarouge-a-transformee-de-fourier-ftir-irtracer-100-1000615-5733232-produit.html&amp;psig=AOvVaw1_mWRw3r8Rt0--jHWt1j-V&amp;ust=1586207352788000&amp;source=images&amp;cd=vfe&amp;ved=0CAIQjRxqFwoTCMiXn4eZ0ugCFQAAAAAdAAAAABBF"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ZoneTexte 5">
            <a:extLst>
              <a:ext uri="{FF2B5EF4-FFF2-40B4-BE49-F238E27FC236}">
                <a16:creationId xmlns:a16="http://schemas.microsoft.com/office/drawing/2014/main" id="{8E1EF46F-BFFD-EC1E-3EBA-34FDDB5B9655}"/>
              </a:ext>
            </a:extLst>
          </p:cNvPr>
          <p:cNvSpPr txBox="1"/>
          <p:nvPr/>
        </p:nvSpPr>
        <p:spPr>
          <a:xfrm>
            <a:off x="2354" y="0"/>
            <a:ext cx="12189646" cy="646331"/>
          </a:xfrm>
          <a:prstGeom prst="rect">
            <a:avLst/>
          </a:prstGeom>
          <a:noFill/>
        </p:spPr>
        <p:txBody>
          <a:bodyPr wrap="square">
            <a:spAutoFit/>
          </a:bodyPr>
          <a:lstStyle/>
          <a:p>
            <a:pPr algn="ctr"/>
            <a:r>
              <a:rPr lang="fr-FR" sz="36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TRANSFORMATIONS CHIMIQUES</a:t>
            </a:r>
            <a:endParaRPr lang="fr-FR" sz="3600" dirty="0"/>
          </a:p>
        </p:txBody>
      </p:sp>
      <p:sp>
        <p:nvSpPr>
          <p:cNvPr id="8" name="ZoneTexte 7">
            <a:extLst>
              <a:ext uri="{FF2B5EF4-FFF2-40B4-BE49-F238E27FC236}">
                <a16:creationId xmlns:a16="http://schemas.microsoft.com/office/drawing/2014/main" id="{0BFCF95A-06F6-4E49-44E0-1CAD8D7C9C3F}"/>
              </a:ext>
            </a:extLst>
          </p:cNvPr>
          <p:cNvSpPr txBox="1"/>
          <p:nvPr/>
        </p:nvSpPr>
        <p:spPr>
          <a:xfrm>
            <a:off x="0" y="2305615"/>
            <a:ext cx="12192000" cy="2246769"/>
          </a:xfrm>
          <a:prstGeom prst="rect">
            <a:avLst/>
          </a:prstGeom>
          <a:noFill/>
        </p:spPr>
        <p:txBody>
          <a:bodyPr wrap="square">
            <a:spAutoFit/>
          </a:bodyPr>
          <a:lstStyle/>
          <a:p>
            <a:pPr algn="ctr"/>
            <a:r>
              <a:rPr lang="fr-FR" sz="28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Physique Chimie</a:t>
            </a:r>
          </a:p>
          <a:p>
            <a:pPr algn="ctr"/>
            <a:endParaRPr lang="fr-FR" sz="2800" b="1" dirty="0">
              <a:solidFill>
                <a:srgbClr val="0070C0"/>
              </a:solidFill>
              <a:latin typeface="Comic Sans MS" panose="030F0702030302020204" pitchFamily="66" charset="0"/>
              <a:cs typeface="Arial" panose="020B0604020202020204" pitchFamily="34" charset="0"/>
            </a:endParaRPr>
          </a:p>
          <a:p>
            <a:pPr algn="ctr"/>
            <a:r>
              <a:rPr lang="fr-FR" sz="2800" b="1" dirty="0">
                <a:solidFill>
                  <a:srgbClr val="0070C0"/>
                </a:solidFill>
                <a:latin typeface="Comic Sans MS" panose="030F0702030302020204" pitchFamily="66" charset="0"/>
                <a:cs typeface="Arial" panose="020B0604020202020204" pitchFamily="34" charset="0"/>
              </a:rPr>
              <a:t>Seconde</a:t>
            </a:r>
          </a:p>
          <a:p>
            <a:pPr algn="ctr"/>
            <a:endParaRPr lang="fr-FR" sz="2800" b="1" dirty="0">
              <a:solidFill>
                <a:srgbClr val="0070C0"/>
              </a:solidFill>
              <a:latin typeface="Comic Sans MS" panose="030F0702030302020204" pitchFamily="66" charset="0"/>
              <a:cs typeface="Arial" panose="020B0604020202020204" pitchFamily="34" charset="0"/>
            </a:endParaRPr>
          </a:p>
          <a:p>
            <a:pPr algn="ctr"/>
            <a:r>
              <a:rPr lang="fr-FR" sz="2800" b="1" dirty="0">
                <a:solidFill>
                  <a:srgbClr val="0070C0"/>
                </a:solidFill>
                <a:latin typeface="Comic Sans MS" panose="030F0702030302020204" pitchFamily="66" charset="0"/>
                <a:cs typeface="Arial" panose="020B0604020202020204" pitchFamily="34" charset="0"/>
              </a:rPr>
              <a:t>www.prof-tc.fr</a:t>
            </a:r>
            <a:endParaRPr lang="fr-FR" sz="2800" dirty="0">
              <a:solidFill>
                <a:srgbClr val="0070C0"/>
              </a:solidFill>
            </a:endParaRPr>
          </a:p>
        </p:txBody>
      </p:sp>
    </p:spTree>
    <p:extLst>
      <p:ext uri="{BB962C8B-B14F-4D97-AF65-F5344CB8AC3E}">
        <p14:creationId xmlns:p14="http://schemas.microsoft.com/office/powerpoint/2010/main" val="240277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D48BA580-0B6B-F84F-A193-7091AFCA6E02}"/>
              </a:ext>
            </a:extLst>
          </p:cNvPr>
          <p:cNvSpPr txBox="1"/>
          <p:nvPr/>
        </p:nvSpPr>
        <p:spPr>
          <a:xfrm>
            <a:off x="-1464" y="0"/>
            <a:ext cx="12192000" cy="531877"/>
          </a:xfrm>
          <a:prstGeom prst="rect">
            <a:avLst/>
          </a:prstGeom>
          <a:noFill/>
        </p:spPr>
        <p:txBody>
          <a:bodyPr wrap="square">
            <a:spAutoFit/>
          </a:bodyPr>
          <a:lstStyle/>
          <a:p>
            <a:pPr algn="ctr">
              <a:lnSpc>
                <a:spcPct val="107000"/>
              </a:lnSpc>
              <a:spcAft>
                <a:spcPts val="800"/>
              </a:spcAft>
            </a:pPr>
            <a:r>
              <a:rPr lang="fr-FR" sz="28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Transformations endothermiques et exothermiques</a:t>
            </a:r>
            <a:r>
              <a:rPr lang="fr-FR" sz="2800" dirty="0">
                <a:effectLst/>
                <a:latin typeface="Comic Sans MS" panose="030F0702030302020204" pitchFamily="66" charset="0"/>
                <a:ea typeface="Calibri" panose="020F0502020204030204" pitchFamily="34" charset="0"/>
                <a:cs typeface="Arial" panose="020B0604020202020204" pitchFamily="34"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AA4D36BE-A427-9293-3653-CC7C5677DD87}"/>
              </a:ext>
            </a:extLst>
          </p:cNvPr>
          <p:cNvSpPr txBox="1"/>
          <p:nvPr/>
        </p:nvSpPr>
        <p:spPr>
          <a:xfrm>
            <a:off x="0" y="1519745"/>
            <a:ext cx="12192000" cy="354314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transformations chimiques nécessitant un apport d'énergie donc un transfert thermique positif (Q &gt; 0) sont dites endothermiques (la température du milieu extérieur diminue).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transformations chimiques cédant de l'énergie donc ayant un transfert thermique négatif (Q &lt; 0) sont dites exothermiques (la température du milieu extérieur augmente).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949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D1C63EA3-FA61-30DE-CA51-C7B49CC93DB2}"/>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réactions exothermiques</a:t>
            </a:r>
            <a:endParaRPr lang="fr-FR" sz="3200" dirty="0"/>
          </a:p>
        </p:txBody>
      </p:sp>
      <p:sp>
        <p:nvSpPr>
          <p:cNvPr id="7" name="ZoneTexte 6">
            <a:extLst>
              <a:ext uri="{FF2B5EF4-FFF2-40B4-BE49-F238E27FC236}">
                <a16:creationId xmlns:a16="http://schemas.microsoft.com/office/drawing/2014/main" id="{3817CECD-5D31-E9D4-E837-965156AFF9A9}"/>
              </a:ext>
            </a:extLst>
          </p:cNvPr>
          <p:cNvSpPr txBox="1"/>
          <p:nvPr/>
        </p:nvSpPr>
        <p:spPr>
          <a:xfrm>
            <a:off x="-2196" y="584775"/>
            <a:ext cx="12194196" cy="254762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réactions exothermiques sont des réactions qui dégagent de l’énergie, augmentant ainsi le degré énergétique de leur milieu. Cela peut être perceptible par une augmentation de température ou dégagement de lumière.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Lorsqu’une réaction chimique dégage de la chaleur dans un milieu, la température de ce milieu augmente. La température finale est donc plus élevée que la température initiale.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86C7EBF8-C897-1D75-DC26-47C1068B0B3D}"/>
              </a:ext>
            </a:extLst>
          </p:cNvPr>
          <p:cNvSpPr txBox="1"/>
          <p:nvPr/>
        </p:nvSpPr>
        <p:spPr>
          <a:xfrm>
            <a:off x="178140" y="3977385"/>
            <a:ext cx="7900623" cy="593304"/>
          </a:xfrm>
          <a:prstGeom prst="rect">
            <a:avLst/>
          </a:prstGeom>
          <a:noFill/>
        </p:spPr>
        <p:txBody>
          <a:bodyPr wrap="square">
            <a:spAutoFit/>
          </a:bodyPr>
          <a:lstStyle/>
          <a:p>
            <a:pPr>
              <a:lnSpc>
                <a:spcPct val="107000"/>
              </a:lnSpc>
              <a:spcAft>
                <a:spcPts val="800"/>
              </a:spcAft>
            </a:pP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N</a:t>
            </a:r>
            <a:r>
              <a:rPr lang="fr-FR" sz="3200" b="1" baseline="-25000"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2(g)</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+ 3 H</a:t>
            </a:r>
            <a:r>
              <a:rPr lang="fr-FR" sz="3200" b="1" baseline="-25000"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2(g)</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a:t>
            </a:r>
            <a:r>
              <a:rPr lang="fr-FR"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2</a:t>
            </a:r>
            <a:r>
              <a:rPr lang="fr-FR" sz="3200" b="1" dirty="0">
                <a:solidFill>
                  <a:srgbClr val="0070C0"/>
                </a:solidFill>
                <a:effectLst/>
                <a:latin typeface="Comic Sans MS" panose="030F0702030302020204" pitchFamily="66" charset="0"/>
                <a:ea typeface="Calibri" panose="020F0502020204030204" pitchFamily="34" charset="0"/>
                <a:cs typeface="Comic Sans MS" panose="030F0702030302020204" pitchFamily="66" charset="0"/>
              </a:rPr>
              <a:t> </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NH</a:t>
            </a:r>
            <a:r>
              <a:rPr lang="fr-FR" sz="3200" b="1" baseline="-25000"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3(g)</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+ 95,4kJ</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27EBEC79-835B-11D9-D651-27422A4AA8E1}"/>
              </a:ext>
            </a:extLst>
          </p:cNvPr>
          <p:cNvSpPr txBox="1"/>
          <p:nvPr/>
        </p:nvSpPr>
        <p:spPr>
          <a:xfrm>
            <a:off x="178141" y="5367609"/>
            <a:ext cx="7881573" cy="584775"/>
          </a:xfrm>
          <a:prstGeom prst="rect">
            <a:avLst/>
          </a:prstGeom>
          <a:noFill/>
        </p:spPr>
        <p:txBody>
          <a:bodyPr wrap="square">
            <a:spAutoFit/>
          </a:bodyPr>
          <a:lstStyle/>
          <a:p>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N</a:t>
            </a:r>
            <a:r>
              <a:rPr lang="fr-FR" sz="3200" b="1" baseline="-25000"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2(g)</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+ 3 H</a:t>
            </a:r>
            <a:r>
              <a:rPr lang="fr-FR" sz="3200" b="1" baseline="-25000"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2(g)</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a:t>
            </a:r>
            <a:r>
              <a:rPr lang="fr-FR" sz="3200" b="1" dirty="0">
                <a:solidFill>
                  <a:srgbClr val="0070C0"/>
                </a:solidFill>
                <a:effectLst/>
                <a:latin typeface="Times New Roman" panose="02020603050405020304" pitchFamily="18" charset="0"/>
                <a:ea typeface="Calibri" panose="020F0502020204030204" pitchFamily="34" charset="0"/>
              </a:rPr>
              <a:t>→ </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2</a:t>
            </a:r>
            <a:r>
              <a:rPr lang="fr-FR" sz="3200" b="1" dirty="0">
                <a:solidFill>
                  <a:srgbClr val="0070C0"/>
                </a:solidFill>
                <a:effectLst/>
                <a:latin typeface="Comic Sans MS" panose="030F0702030302020204" pitchFamily="66" charset="0"/>
                <a:ea typeface="Calibri" panose="020F0502020204030204" pitchFamily="34" charset="0"/>
                <a:cs typeface="Comic Sans MS" panose="030F0702030302020204" pitchFamily="66" charset="0"/>
              </a:rPr>
              <a:t> </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NH</a:t>
            </a:r>
            <a:r>
              <a:rPr lang="fr-FR" sz="3200" b="1" baseline="-25000"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3(g)</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E=−95,4kJ</a:t>
            </a:r>
            <a:endParaRPr lang="fr-FR" sz="3200" dirty="0">
              <a:solidFill>
                <a:srgbClr val="0070C0"/>
              </a:solidFill>
            </a:endParaRPr>
          </a:p>
        </p:txBody>
      </p:sp>
      <p:grpSp>
        <p:nvGrpSpPr>
          <p:cNvPr id="12" name="Groupe 11">
            <a:extLst>
              <a:ext uri="{FF2B5EF4-FFF2-40B4-BE49-F238E27FC236}">
                <a16:creationId xmlns:a16="http://schemas.microsoft.com/office/drawing/2014/main" id="{3C6E7407-6DD6-50F8-30A2-F7C7EC452ADF}"/>
              </a:ext>
            </a:extLst>
          </p:cNvPr>
          <p:cNvGrpSpPr/>
          <p:nvPr/>
        </p:nvGrpSpPr>
        <p:grpSpPr>
          <a:xfrm>
            <a:off x="8078765" y="3300380"/>
            <a:ext cx="3935093" cy="3384470"/>
            <a:chOff x="33659" y="0"/>
            <a:chExt cx="2577461" cy="1896110"/>
          </a:xfrm>
        </p:grpSpPr>
        <p:grpSp>
          <p:nvGrpSpPr>
            <p:cNvPr id="13" name="Groupe 12">
              <a:extLst>
                <a:ext uri="{FF2B5EF4-FFF2-40B4-BE49-F238E27FC236}">
                  <a16:creationId xmlns:a16="http://schemas.microsoft.com/office/drawing/2014/main" id="{47413F63-43DA-C592-BF83-0CBEDE9D1210}"/>
                </a:ext>
              </a:extLst>
            </p:cNvPr>
            <p:cNvGrpSpPr/>
            <p:nvPr/>
          </p:nvGrpSpPr>
          <p:grpSpPr>
            <a:xfrm>
              <a:off x="33659" y="0"/>
              <a:ext cx="2577461" cy="1896110"/>
              <a:chOff x="33659" y="0"/>
              <a:chExt cx="2577465" cy="1896110"/>
            </a:xfrm>
          </p:grpSpPr>
          <p:pic>
            <p:nvPicPr>
              <p:cNvPr id="15" name="Image 14">
                <a:extLst>
                  <a:ext uri="{FF2B5EF4-FFF2-40B4-BE49-F238E27FC236}">
                    <a16:creationId xmlns:a16="http://schemas.microsoft.com/office/drawing/2014/main" id="{F02F6400-585C-80BE-7A09-21B93AC103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9" y="0"/>
                <a:ext cx="2577465" cy="1896110"/>
              </a:xfrm>
              <a:prstGeom prst="rect">
                <a:avLst/>
              </a:prstGeom>
              <a:noFill/>
              <a:ln>
                <a:noFill/>
              </a:ln>
            </p:spPr>
          </p:pic>
          <p:sp>
            <p:nvSpPr>
              <p:cNvPr id="16" name="Zone de texte 45">
                <a:extLst>
                  <a:ext uri="{FF2B5EF4-FFF2-40B4-BE49-F238E27FC236}">
                    <a16:creationId xmlns:a16="http://schemas.microsoft.com/office/drawing/2014/main" id="{F0743A10-59BE-6B37-4D2A-7477A3DA91DD}"/>
                  </a:ext>
                </a:extLst>
              </p:cNvPr>
              <p:cNvSpPr txBox="1"/>
              <p:nvPr/>
            </p:nvSpPr>
            <p:spPr>
              <a:xfrm>
                <a:off x="574998" y="115714"/>
                <a:ext cx="899284" cy="151458"/>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b="1" dirty="0">
                    <a:effectLst/>
                    <a:latin typeface="Arial" panose="020B0604020202020204" pitchFamily="34" charset="0"/>
                    <a:ea typeface="Calibri" panose="020F0502020204030204" pitchFamily="34" charset="0"/>
                    <a:cs typeface="Times New Roman" panose="02020603050405020304" pitchFamily="18" charset="0"/>
                  </a:rPr>
                  <a:t>E (kJ/mol)</a:t>
                </a:r>
                <a:endParaRPr lang="fr-FR"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Zone de texte 46">
              <a:extLst>
                <a:ext uri="{FF2B5EF4-FFF2-40B4-BE49-F238E27FC236}">
                  <a16:creationId xmlns:a16="http://schemas.microsoft.com/office/drawing/2014/main" id="{1BA72E67-CA7E-46BE-FCB1-A301F84DB26F}"/>
                </a:ext>
              </a:extLst>
            </p:cNvPr>
            <p:cNvSpPr txBox="1"/>
            <p:nvPr/>
          </p:nvSpPr>
          <p:spPr>
            <a:xfrm>
              <a:off x="1279038" y="712603"/>
              <a:ext cx="1332082" cy="384019"/>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 négatif</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Energie dégagée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3BCBA0C7-A630-3884-C3CE-503D12B2AF8C}"/>
              </a:ext>
            </a:extLst>
          </p:cNvPr>
          <p:cNvSpPr/>
          <p:nvPr/>
        </p:nvSpPr>
        <p:spPr>
          <a:xfrm>
            <a:off x="8078765" y="3300380"/>
            <a:ext cx="648336" cy="6448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29184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50FD6C57-5FF4-AA93-7D24-5E34058AB470}"/>
              </a:ext>
            </a:extLst>
          </p:cNvPr>
          <p:cNvSpPr txBox="1"/>
          <p:nvPr/>
        </p:nvSpPr>
        <p:spPr>
          <a:xfrm>
            <a:off x="-1464"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réactions endothermiques</a:t>
            </a:r>
            <a:endParaRPr lang="fr-FR" sz="3200" dirty="0"/>
          </a:p>
        </p:txBody>
      </p:sp>
      <p:sp>
        <p:nvSpPr>
          <p:cNvPr id="7" name="ZoneTexte 6">
            <a:extLst>
              <a:ext uri="{FF2B5EF4-FFF2-40B4-BE49-F238E27FC236}">
                <a16:creationId xmlns:a16="http://schemas.microsoft.com/office/drawing/2014/main" id="{89F61033-0417-B7D1-7DBF-29EC12CB4AF0}"/>
              </a:ext>
            </a:extLst>
          </p:cNvPr>
          <p:cNvSpPr txBox="1"/>
          <p:nvPr/>
        </p:nvSpPr>
        <p:spPr>
          <a:xfrm>
            <a:off x="-2929" y="615390"/>
            <a:ext cx="12191999" cy="294279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réactions endothermiques sont des réactions qui, en absorbant de l’énergie, abaissent le degré énergétique du milieu. Cela peut être perceptible par une baisse de température dans le milieu.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Lorsqu’une réaction chimique absorbe de la chaleur dans un milieu, la température de ce milieu diminue. La température finale est donc moins élevée que la température initiale. C’est donc le milieu environnant qui est responsable de ce transfert d’énergie.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 10">
            <a:extLst>
              <a:ext uri="{FF2B5EF4-FFF2-40B4-BE49-F238E27FC236}">
                <a16:creationId xmlns:a16="http://schemas.microsoft.com/office/drawing/2014/main" id="{DAB47C45-20DB-BCEF-C3D8-9F1CF9C71E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8754" y="3519468"/>
            <a:ext cx="3926357" cy="3155970"/>
          </a:xfrm>
          <a:prstGeom prst="rect">
            <a:avLst/>
          </a:prstGeom>
          <a:noFill/>
          <a:ln>
            <a:noFill/>
          </a:ln>
        </p:spPr>
      </p:pic>
      <p:sp>
        <p:nvSpPr>
          <p:cNvPr id="13" name="Rectangle 12">
            <a:extLst>
              <a:ext uri="{FF2B5EF4-FFF2-40B4-BE49-F238E27FC236}">
                <a16:creationId xmlns:a16="http://schemas.microsoft.com/office/drawing/2014/main" id="{D0077918-B59A-51F7-EBC4-9F99FED100FE}"/>
              </a:ext>
            </a:extLst>
          </p:cNvPr>
          <p:cNvSpPr/>
          <p:nvPr/>
        </p:nvSpPr>
        <p:spPr>
          <a:xfrm>
            <a:off x="8148754" y="3558183"/>
            <a:ext cx="648336" cy="5288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 de texte 46">
            <a:extLst>
              <a:ext uri="{FF2B5EF4-FFF2-40B4-BE49-F238E27FC236}">
                <a16:creationId xmlns:a16="http://schemas.microsoft.com/office/drawing/2014/main" id="{9608E1E1-9796-8C18-B492-BAE1D004A72B}"/>
              </a:ext>
            </a:extLst>
          </p:cNvPr>
          <p:cNvSpPr txBox="1"/>
          <p:nvPr/>
        </p:nvSpPr>
        <p:spPr>
          <a:xfrm>
            <a:off x="9988626" y="4647917"/>
            <a:ext cx="2033733" cy="685456"/>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 positif</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Energie absorbée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45">
            <a:extLst>
              <a:ext uri="{FF2B5EF4-FFF2-40B4-BE49-F238E27FC236}">
                <a16:creationId xmlns:a16="http://schemas.microsoft.com/office/drawing/2014/main" id="{C8FE3EA5-1F7A-435D-81BB-8688749DDCCE}"/>
              </a:ext>
            </a:extLst>
          </p:cNvPr>
          <p:cNvSpPr txBox="1"/>
          <p:nvPr/>
        </p:nvSpPr>
        <p:spPr>
          <a:xfrm>
            <a:off x="8922827" y="3697531"/>
            <a:ext cx="1372964" cy="270346"/>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b="1" dirty="0">
                <a:effectLst/>
                <a:latin typeface="Arial" panose="020B0604020202020204" pitchFamily="34" charset="0"/>
                <a:ea typeface="Calibri" panose="020F0502020204030204" pitchFamily="34" charset="0"/>
                <a:cs typeface="Times New Roman" panose="02020603050405020304" pitchFamily="18" charset="0"/>
              </a:rPr>
              <a:t>E (kJ/mol)</a:t>
            </a:r>
            <a:endParaRPr lang="fr-FR"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Texte 16">
            <a:extLst>
              <a:ext uri="{FF2B5EF4-FFF2-40B4-BE49-F238E27FC236}">
                <a16:creationId xmlns:a16="http://schemas.microsoft.com/office/drawing/2014/main" id="{98A1C849-8B77-D39C-EB1A-B49D594C7B7C}"/>
              </a:ext>
            </a:extLst>
          </p:cNvPr>
          <p:cNvSpPr txBox="1"/>
          <p:nvPr/>
        </p:nvSpPr>
        <p:spPr>
          <a:xfrm>
            <a:off x="79130" y="4196624"/>
            <a:ext cx="8069623" cy="593304"/>
          </a:xfrm>
          <a:prstGeom prst="rect">
            <a:avLst/>
          </a:prstGeom>
          <a:noFill/>
        </p:spPr>
        <p:txBody>
          <a:bodyPr wrap="square">
            <a:spAutoFit/>
          </a:bodyPr>
          <a:lstStyle/>
          <a:p>
            <a:pPr>
              <a:lnSpc>
                <a:spcPct val="107000"/>
              </a:lnSpc>
              <a:spcAft>
                <a:spcPts val="800"/>
              </a:spcAft>
            </a:pP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2 NH</a:t>
            </a:r>
            <a:r>
              <a:rPr lang="fr-FR" sz="3200" b="1" baseline="-25000"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3(g)</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+ 95,4kJ </a:t>
            </a:r>
            <a:r>
              <a:rPr lang="fr-FR"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N</a:t>
            </a:r>
            <a:r>
              <a:rPr lang="fr-FR" sz="3200" b="1" baseline="-25000"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2(g)</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+ 3 H</a:t>
            </a:r>
            <a:r>
              <a:rPr lang="fr-FR" sz="3200" b="1" baseline="-25000"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2(g)</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ZoneTexte 18">
            <a:extLst>
              <a:ext uri="{FF2B5EF4-FFF2-40B4-BE49-F238E27FC236}">
                <a16:creationId xmlns:a16="http://schemas.microsoft.com/office/drawing/2014/main" id="{63530109-0D66-8A87-2929-306D72FC0787}"/>
              </a:ext>
            </a:extLst>
          </p:cNvPr>
          <p:cNvSpPr txBox="1"/>
          <p:nvPr/>
        </p:nvSpPr>
        <p:spPr>
          <a:xfrm>
            <a:off x="116889" y="5401303"/>
            <a:ext cx="8031864" cy="584775"/>
          </a:xfrm>
          <a:prstGeom prst="rect">
            <a:avLst/>
          </a:prstGeom>
          <a:noFill/>
        </p:spPr>
        <p:txBody>
          <a:bodyPr wrap="square">
            <a:spAutoFit/>
          </a:bodyPr>
          <a:lstStyle/>
          <a:p>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2 NH</a:t>
            </a:r>
            <a:r>
              <a:rPr lang="fr-FR" sz="3200" b="1" baseline="-25000"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3(g)</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a:t>
            </a:r>
            <a:r>
              <a:rPr lang="fr-FR" sz="3200" b="1" dirty="0">
                <a:solidFill>
                  <a:srgbClr val="0070C0"/>
                </a:solidFill>
                <a:effectLst/>
                <a:latin typeface="Times New Roman" panose="02020603050405020304" pitchFamily="18" charset="0"/>
                <a:ea typeface="Calibri" panose="020F0502020204030204" pitchFamily="34" charset="0"/>
              </a:rPr>
              <a:t>→ </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N</a:t>
            </a:r>
            <a:r>
              <a:rPr lang="fr-FR" sz="3200" b="1" baseline="-25000"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2(g)</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+ 3 H</a:t>
            </a:r>
            <a:r>
              <a:rPr lang="fr-FR" sz="3200" b="1" baseline="-25000"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2(g)</a:t>
            </a:r>
            <a:r>
              <a:rPr lang="fr-FR" sz="32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E=+95,4kJ</a:t>
            </a:r>
            <a:endParaRPr lang="fr-FR" sz="3200" dirty="0">
              <a:solidFill>
                <a:srgbClr val="0070C0"/>
              </a:solidFill>
            </a:endParaRPr>
          </a:p>
        </p:txBody>
      </p:sp>
    </p:spTree>
    <p:extLst>
      <p:ext uri="{BB962C8B-B14F-4D97-AF65-F5344CB8AC3E}">
        <p14:creationId xmlns:p14="http://schemas.microsoft.com/office/powerpoint/2010/main" val="297179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169BB227-BF9B-F8BE-7AEB-C7737913C3BB}"/>
              </a:ext>
            </a:extLst>
          </p:cNvPr>
          <p:cNvSpPr txBox="1"/>
          <p:nvPr/>
        </p:nvSpPr>
        <p:spPr>
          <a:xfrm>
            <a:off x="-1464"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Synthèse d'une espèce chimique présente dans la nature</a:t>
            </a:r>
            <a:endParaRPr lang="fr-FR" sz="3200" dirty="0"/>
          </a:p>
        </p:txBody>
      </p:sp>
      <p:sp>
        <p:nvSpPr>
          <p:cNvPr id="7" name="ZoneTexte 6">
            <a:extLst>
              <a:ext uri="{FF2B5EF4-FFF2-40B4-BE49-F238E27FC236}">
                <a16:creationId xmlns:a16="http://schemas.microsoft.com/office/drawing/2014/main" id="{5B5A5D13-A115-B42F-16DE-4FD223F69A84}"/>
              </a:ext>
            </a:extLst>
          </p:cNvPr>
          <p:cNvSpPr txBox="1"/>
          <p:nvPr/>
        </p:nvSpPr>
        <p:spPr>
          <a:xfrm>
            <a:off x="-2928" y="756991"/>
            <a:ext cx="12192000" cy="96693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synthèse chimique est la fabrication d'une espèce chimique au laboratoire.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synthèse d'une espèce chimique au laboratoire s'effectue en plusieurs étapes.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e 7">
            <a:extLst>
              <a:ext uri="{FF2B5EF4-FFF2-40B4-BE49-F238E27FC236}">
                <a16:creationId xmlns:a16="http://schemas.microsoft.com/office/drawing/2014/main" id="{2417A2D1-2534-E150-83E6-B5480A77D440}"/>
              </a:ext>
            </a:extLst>
          </p:cNvPr>
          <p:cNvGrpSpPr/>
          <p:nvPr/>
        </p:nvGrpSpPr>
        <p:grpSpPr>
          <a:xfrm>
            <a:off x="79131" y="2662728"/>
            <a:ext cx="12109941" cy="2419226"/>
            <a:chOff x="0" y="0"/>
            <a:chExt cx="6008914" cy="987935"/>
          </a:xfrm>
        </p:grpSpPr>
        <p:grpSp>
          <p:nvGrpSpPr>
            <p:cNvPr id="9" name="Groupe 8">
              <a:extLst>
                <a:ext uri="{FF2B5EF4-FFF2-40B4-BE49-F238E27FC236}">
                  <a16:creationId xmlns:a16="http://schemas.microsoft.com/office/drawing/2014/main" id="{E5DC2EB1-730A-992C-E0F5-8ABA80665902}"/>
                </a:ext>
              </a:extLst>
            </p:cNvPr>
            <p:cNvGrpSpPr/>
            <p:nvPr/>
          </p:nvGrpSpPr>
          <p:grpSpPr>
            <a:xfrm>
              <a:off x="0" y="0"/>
              <a:ext cx="6008914" cy="987935"/>
              <a:chOff x="0" y="0"/>
              <a:chExt cx="5422740" cy="804545"/>
            </a:xfrm>
          </p:grpSpPr>
          <p:sp>
            <p:nvSpPr>
              <p:cNvPr id="16" name="Flèche : droite 15">
                <a:extLst>
                  <a:ext uri="{FF2B5EF4-FFF2-40B4-BE49-F238E27FC236}">
                    <a16:creationId xmlns:a16="http://schemas.microsoft.com/office/drawing/2014/main" id="{48B3713E-7BC8-7CCB-4B6C-6BEA52E3F256}"/>
                  </a:ext>
                </a:extLst>
              </p:cNvPr>
              <p:cNvSpPr/>
              <p:nvPr/>
            </p:nvSpPr>
            <p:spPr>
              <a:xfrm>
                <a:off x="0" y="0"/>
                <a:ext cx="1044575" cy="8045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7" name="Flèche : droite 16">
                <a:extLst>
                  <a:ext uri="{FF2B5EF4-FFF2-40B4-BE49-F238E27FC236}">
                    <a16:creationId xmlns:a16="http://schemas.microsoft.com/office/drawing/2014/main" id="{D257A085-D127-152D-9ED1-C1DD591E3690}"/>
                  </a:ext>
                </a:extLst>
              </p:cNvPr>
              <p:cNvSpPr/>
              <p:nvPr/>
            </p:nvSpPr>
            <p:spPr>
              <a:xfrm>
                <a:off x="1095595" y="0"/>
                <a:ext cx="1044575" cy="804545"/>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8" name="Flèche : droite 17">
                <a:extLst>
                  <a:ext uri="{FF2B5EF4-FFF2-40B4-BE49-F238E27FC236}">
                    <a16:creationId xmlns:a16="http://schemas.microsoft.com/office/drawing/2014/main" id="{EDFE7121-8658-DF71-AAC3-98ED58174EF2}"/>
                  </a:ext>
                </a:extLst>
              </p:cNvPr>
              <p:cNvSpPr/>
              <p:nvPr/>
            </p:nvSpPr>
            <p:spPr>
              <a:xfrm>
                <a:off x="2195403" y="0"/>
                <a:ext cx="1044575" cy="804545"/>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9" name="Flèche : droite 18">
                <a:extLst>
                  <a:ext uri="{FF2B5EF4-FFF2-40B4-BE49-F238E27FC236}">
                    <a16:creationId xmlns:a16="http://schemas.microsoft.com/office/drawing/2014/main" id="{53C96803-D399-F67D-6A1E-4FA1A5E1639A}"/>
                  </a:ext>
                </a:extLst>
              </p:cNvPr>
              <p:cNvSpPr/>
              <p:nvPr/>
            </p:nvSpPr>
            <p:spPr>
              <a:xfrm>
                <a:off x="3290998" y="0"/>
                <a:ext cx="1044575" cy="80454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0" name="Flèche : droite 19">
                <a:extLst>
                  <a:ext uri="{FF2B5EF4-FFF2-40B4-BE49-F238E27FC236}">
                    <a16:creationId xmlns:a16="http://schemas.microsoft.com/office/drawing/2014/main" id="{9B0E94A0-3803-F1B6-5502-9319882138B6}"/>
                  </a:ext>
                </a:extLst>
              </p:cNvPr>
              <p:cNvSpPr/>
              <p:nvPr/>
            </p:nvSpPr>
            <p:spPr>
              <a:xfrm>
                <a:off x="4378165" y="0"/>
                <a:ext cx="1044575" cy="80454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10" name="Groupe 9">
              <a:extLst>
                <a:ext uri="{FF2B5EF4-FFF2-40B4-BE49-F238E27FC236}">
                  <a16:creationId xmlns:a16="http://schemas.microsoft.com/office/drawing/2014/main" id="{89AF1951-22B9-CBE1-5F91-FFA2213696BE}"/>
                </a:ext>
              </a:extLst>
            </p:cNvPr>
            <p:cNvGrpSpPr/>
            <p:nvPr/>
          </p:nvGrpSpPr>
          <p:grpSpPr>
            <a:xfrm>
              <a:off x="4214" y="254849"/>
              <a:ext cx="5743444" cy="493018"/>
              <a:chOff x="0" y="0"/>
              <a:chExt cx="5743444" cy="493018"/>
            </a:xfrm>
          </p:grpSpPr>
          <p:sp>
            <p:nvSpPr>
              <p:cNvPr id="11" name="Zone de texte 60">
                <a:extLst>
                  <a:ext uri="{FF2B5EF4-FFF2-40B4-BE49-F238E27FC236}">
                    <a16:creationId xmlns:a16="http://schemas.microsoft.com/office/drawing/2014/main" id="{1635191A-90AD-9879-EE95-9CC750A85F6A}"/>
                  </a:ext>
                </a:extLst>
              </p:cNvPr>
              <p:cNvSpPr txBox="1"/>
              <p:nvPr/>
            </p:nvSpPr>
            <p:spPr>
              <a:xfrm>
                <a:off x="0" y="0"/>
                <a:ext cx="893331" cy="48880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Etape 1</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Prélèvement des réactifs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61">
                <a:extLst>
                  <a:ext uri="{FF2B5EF4-FFF2-40B4-BE49-F238E27FC236}">
                    <a16:creationId xmlns:a16="http://schemas.microsoft.com/office/drawing/2014/main" id="{B8F70FC2-F2B7-387F-3F74-0DE2BDD60137}"/>
                  </a:ext>
                </a:extLst>
              </p:cNvPr>
              <p:cNvSpPr txBox="1"/>
              <p:nvPr/>
            </p:nvSpPr>
            <p:spPr>
              <a:xfrm>
                <a:off x="1213582" y="4214"/>
                <a:ext cx="893331" cy="48880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Etape 2</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Transformation chimique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 de texte 62">
                <a:extLst>
                  <a:ext uri="{FF2B5EF4-FFF2-40B4-BE49-F238E27FC236}">
                    <a16:creationId xmlns:a16="http://schemas.microsoft.com/office/drawing/2014/main" id="{CE0C1CB0-D59A-8752-3A0D-BD09A0359E26}"/>
                  </a:ext>
                </a:extLst>
              </p:cNvPr>
              <p:cNvSpPr txBox="1"/>
              <p:nvPr/>
            </p:nvSpPr>
            <p:spPr>
              <a:xfrm>
                <a:off x="2431377" y="4214"/>
                <a:ext cx="893331" cy="48880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Etape 3</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Isolement du produit brut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 de texte 63">
                <a:extLst>
                  <a:ext uri="{FF2B5EF4-FFF2-40B4-BE49-F238E27FC236}">
                    <a16:creationId xmlns:a16="http://schemas.microsoft.com/office/drawing/2014/main" id="{C86CF1F4-64FA-E04A-DEBF-D88A1225D989}"/>
                  </a:ext>
                </a:extLst>
              </p:cNvPr>
              <p:cNvSpPr txBox="1"/>
              <p:nvPr/>
            </p:nvSpPr>
            <p:spPr>
              <a:xfrm>
                <a:off x="3649173" y="4214"/>
                <a:ext cx="893331" cy="48880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Etape 4</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Purification du produit brut</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128">
                <a:extLst>
                  <a:ext uri="{FF2B5EF4-FFF2-40B4-BE49-F238E27FC236}">
                    <a16:creationId xmlns:a16="http://schemas.microsoft.com/office/drawing/2014/main" id="{14E0F1D7-4F12-A9D9-646E-13EB9E845044}"/>
                  </a:ext>
                </a:extLst>
              </p:cNvPr>
              <p:cNvSpPr txBox="1"/>
              <p:nvPr/>
            </p:nvSpPr>
            <p:spPr>
              <a:xfrm>
                <a:off x="4850113" y="4214"/>
                <a:ext cx="893331" cy="48880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Etape 5</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Analyse du</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produit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4187570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B4FFBBF7-FDFD-74D1-A060-9901E44BABA2}"/>
              </a:ext>
            </a:extLst>
          </p:cNvPr>
          <p:cNvSpPr txBox="1"/>
          <p:nvPr/>
        </p:nvSpPr>
        <p:spPr>
          <a:xfrm>
            <a:off x="-1464" y="0"/>
            <a:ext cx="12192000" cy="1991635"/>
          </a:xfrm>
          <a:prstGeom prst="rect">
            <a:avLst/>
          </a:prstGeom>
          <a:noFill/>
        </p:spPr>
        <p:txBody>
          <a:bodyPr wrap="square">
            <a:spAutoFit/>
          </a:bodyPr>
          <a:lstStyle/>
          <a:p>
            <a:pPr algn="ctr">
              <a:lnSpc>
                <a:spcPct val="107000"/>
              </a:lnSpc>
              <a:spcAft>
                <a:spcPts val="800"/>
              </a:spcAft>
            </a:pPr>
            <a:r>
              <a:rPr lang="fr-FR" sz="3200" b="1" dirty="0">
                <a:effectLst/>
                <a:latin typeface="Comic Sans MS" panose="030F0702030302020204" pitchFamily="66" charset="0"/>
                <a:ea typeface="Calibri" panose="020F0502020204030204" pitchFamily="34" charset="0"/>
                <a:cs typeface="Arial" panose="020B0604020202020204" pitchFamily="34" charset="0"/>
              </a:rPr>
              <a:t>Etape 1: Le prélèvement des réactifs</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Avant de prélever les réactifs il faut rechercher les pictogrammes de danger et les consignes de sécurité associées.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6E0D64A0-17A1-71F3-9EBF-441CA8B269C4}"/>
              </a:ext>
            </a:extLst>
          </p:cNvPr>
          <p:cNvSpPr txBox="1"/>
          <p:nvPr/>
        </p:nvSpPr>
        <p:spPr>
          <a:xfrm>
            <a:off x="-1464" y="2629370"/>
            <a:ext cx="7474926" cy="298620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réactifs peuvent se présenter sous plusieurs formes:</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Solides: On pèse alors une masse m avec une balance.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Liquides: On mesure alors un volume V avec une éprouvette graduée ou une pipette jaugée. Parfois on pourra mesurer une masse.</a:t>
            </a:r>
            <a:endParaRPr lang="fr-FR" sz="2400" dirty="0"/>
          </a:p>
        </p:txBody>
      </p:sp>
      <p:pic>
        <p:nvPicPr>
          <p:cNvPr id="8" name="Image 7" descr="Balance électronique">
            <a:hlinkClick r:id="rId3"/>
            <a:extLst>
              <a:ext uri="{FF2B5EF4-FFF2-40B4-BE49-F238E27FC236}">
                <a16:creationId xmlns:a16="http://schemas.microsoft.com/office/drawing/2014/main" id="{661D1529-4145-22C9-5F66-9166A7BCDED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2875" y="2814370"/>
            <a:ext cx="2224156" cy="2475583"/>
          </a:xfrm>
          <a:prstGeom prst="rect">
            <a:avLst/>
          </a:prstGeom>
          <a:noFill/>
          <a:ln>
            <a:noFill/>
          </a:ln>
        </p:spPr>
      </p:pic>
      <p:pic>
        <p:nvPicPr>
          <p:cNvPr id="9" name="Image 8" descr="Eprouvette Graduée 100 ml sa précision sera la clé de la réussite ...">
            <a:hlinkClick r:id="rId5" tgtFrame="&quot;_blank&quot;"/>
            <a:extLst>
              <a:ext uri="{FF2B5EF4-FFF2-40B4-BE49-F238E27FC236}">
                <a16:creationId xmlns:a16="http://schemas.microsoft.com/office/drawing/2014/main" id="{D3DB57A2-39D1-EF57-07FA-4247F594BD0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569" r="25757"/>
          <a:stretch/>
        </p:blipFill>
        <p:spPr bwMode="auto">
          <a:xfrm>
            <a:off x="10487709" y="1941340"/>
            <a:ext cx="1625160" cy="42216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4521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8A9C3D76-CDD2-E71D-91F2-99097955A5FD}"/>
              </a:ext>
            </a:extLst>
          </p:cNvPr>
          <p:cNvSpPr txBox="1"/>
          <p:nvPr/>
        </p:nvSpPr>
        <p:spPr>
          <a:xfrm>
            <a:off x="-1464" y="0"/>
            <a:ext cx="12192000" cy="594778"/>
          </a:xfrm>
          <a:prstGeom prst="rect">
            <a:avLst/>
          </a:prstGeom>
          <a:noFill/>
        </p:spPr>
        <p:txBody>
          <a:bodyPr wrap="square">
            <a:spAutoFit/>
          </a:bodyPr>
          <a:lstStyle/>
          <a:p>
            <a:pPr algn="ctr">
              <a:lnSpc>
                <a:spcPct val="107000"/>
              </a:lnSpc>
              <a:spcAft>
                <a:spcPts val="800"/>
              </a:spcAft>
            </a:pPr>
            <a:r>
              <a:rPr lang="fr-FR" sz="3200" b="1" dirty="0">
                <a:effectLst/>
                <a:latin typeface="Comic Sans MS" panose="030F0702030302020204" pitchFamily="66" charset="0"/>
                <a:ea typeface="Calibri" panose="020F0502020204030204" pitchFamily="34" charset="0"/>
                <a:cs typeface="Arial" panose="020B0604020202020204" pitchFamily="34" charset="0"/>
              </a:rPr>
              <a:t>Etape 2: La transformation chimique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27C4E5D6-AA97-9A45-10C4-58C6126DEA2C}"/>
              </a:ext>
            </a:extLst>
          </p:cNvPr>
          <p:cNvSpPr txBox="1"/>
          <p:nvPr/>
        </p:nvSpPr>
        <p:spPr>
          <a:xfrm>
            <a:off x="-64475" y="1332769"/>
            <a:ext cx="6904890" cy="4625305"/>
          </a:xfrm>
          <a:prstGeom prst="rect">
            <a:avLst/>
          </a:prstGeom>
          <a:noFill/>
        </p:spPr>
        <p:txBody>
          <a:bodyPr wrap="square">
            <a:spAutoFit/>
          </a:bodyPr>
          <a:lstStyle/>
          <a:p>
            <a:pPr>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produit est formé au cours de l'étape de transformation chimique</a:t>
            </a:r>
            <a:r>
              <a:rPr lang="fr-FR" sz="2400" dirty="0">
                <a:latin typeface="Comic Sans MS" panose="030F0702030302020204" pitchFamily="66" charset="0"/>
                <a:ea typeface="Calibri" panose="020F0502020204030204" pitchFamily="34" charset="0"/>
                <a:cs typeface="Arial" panose="020B0604020202020204" pitchFamily="34" charset="0"/>
              </a:rPr>
              <a:t>.</a:t>
            </a:r>
          </a:p>
          <a:p>
            <a:pPr>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Pour réaliser une synthèse, on utilise très souvent un chauffage à reflux.</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réfrigérant à eau permet de liquéfier les gaz qui s'échappent du ballon: ils retombent alors dans le ballon.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montage à reflux permet donc d'éviter les pertes de matière tout en maintenant le chauffage des réactifs et ainsi accélérer la transformation.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descr="Schématisation des dispositifs expérimentaux">
            <a:extLst>
              <a:ext uri="{FF2B5EF4-FFF2-40B4-BE49-F238E27FC236}">
                <a16:creationId xmlns:a16="http://schemas.microsoft.com/office/drawing/2014/main" id="{6FBAF5A9-0ADB-EF6D-6E66-7735E9B17B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42" t="9760" r="63872" b="7289"/>
          <a:stretch/>
        </p:blipFill>
        <p:spPr bwMode="auto">
          <a:xfrm>
            <a:off x="6840415" y="1385521"/>
            <a:ext cx="5288678" cy="45492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043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DEAC8188-2DB2-D700-A52F-8EC1834A9C68}"/>
              </a:ext>
            </a:extLst>
          </p:cNvPr>
          <p:cNvSpPr txBox="1"/>
          <p:nvPr/>
        </p:nvSpPr>
        <p:spPr>
          <a:xfrm>
            <a:off x="-1464" y="0"/>
            <a:ext cx="12192000" cy="594778"/>
          </a:xfrm>
          <a:prstGeom prst="rect">
            <a:avLst/>
          </a:prstGeom>
          <a:noFill/>
        </p:spPr>
        <p:txBody>
          <a:bodyPr wrap="square">
            <a:spAutoFit/>
          </a:bodyPr>
          <a:lstStyle/>
          <a:p>
            <a:pPr algn="ctr">
              <a:lnSpc>
                <a:spcPct val="107000"/>
              </a:lnSpc>
              <a:spcAft>
                <a:spcPts val="800"/>
              </a:spcAft>
            </a:pPr>
            <a:r>
              <a:rPr lang="fr-FR" sz="3200" b="1" dirty="0">
                <a:effectLst/>
                <a:latin typeface="Comic Sans MS" panose="030F0702030302020204" pitchFamily="66" charset="0"/>
                <a:ea typeface="Calibri" panose="020F0502020204030204" pitchFamily="34" charset="0"/>
                <a:cs typeface="Arial" panose="020B0604020202020204" pitchFamily="34" charset="0"/>
              </a:rPr>
              <a:t>Etape 3: L'isolement du produit brut</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351491FB-7021-5A7D-8519-9DA244AD4D97}"/>
              </a:ext>
            </a:extLst>
          </p:cNvPr>
          <p:cNvSpPr txBox="1"/>
          <p:nvPr/>
        </p:nvSpPr>
        <p:spPr>
          <a:xfrm>
            <a:off x="-2928" y="739821"/>
            <a:ext cx="12194928" cy="13621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L'isolement permet de séparer l'espèce synthétisé du reste du milieu réactionnel (réactifs n'ayant pas réagi, autres produits de la réaction, solvant, etc.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techniques utilisées dépendront de la nature de la substance synthétisée.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descr="Schématisation des dispositifs expérimentaux">
            <a:extLst>
              <a:ext uri="{FF2B5EF4-FFF2-40B4-BE49-F238E27FC236}">
                <a16:creationId xmlns:a16="http://schemas.microsoft.com/office/drawing/2014/main" id="{235B1E9F-AA13-7DEE-2D23-715EDD863E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837" t="31104" r="38371" b="8517"/>
          <a:stretch/>
        </p:blipFill>
        <p:spPr bwMode="auto">
          <a:xfrm>
            <a:off x="7369741" y="2246968"/>
            <a:ext cx="4743128" cy="4213590"/>
          </a:xfrm>
          <a:prstGeom prst="rect">
            <a:avLst/>
          </a:prstGeom>
          <a:noFill/>
          <a:ln>
            <a:noFill/>
          </a:ln>
          <a:extLst>
            <a:ext uri="{53640926-AAD7-44D8-BBD7-CCE9431645EC}">
              <a14:shadowObscured xmlns:a14="http://schemas.microsoft.com/office/drawing/2010/main"/>
            </a:ext>
          </a:extLst>
        </p:spPr>
      </p:pic>
      <p:sp>
        <p:nvSpPr>
          <p:cNvPr id="10" name="ZoneTexte 9">
            <a:extLst>
              <a:ext uri="{FF2B5EF4-FFF2-40B4-BE49-F238E27FC236}">
                <a16:creationId xmlns:a16="http://schemas.microsoft.com/office/drawing/2014/main" id="{BC7A5496-9FC3-8F8F-10B5-04E41C27C826}"/>
              </a:ext>
            </a:extLst>
          </p:cNvPr>
          <p:cNvSpPr txBox="1"/>
          <p:nvPr/>
        </p:nvSpPr>
        <p:spPr>
          <a:xfrm>
            <a:off x="-1" y="2290928"/>
            <a:ext cx="7369741" cy="414587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Si le produit est solide, on l’isole en effectuant une filtration sur filtre Büchner sous pression réduite.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contenu de l'</a:t>
            </a:r>
            <a:r>
              <a:rPr lang="fr-FR" sz="2400" u="none" strike="noStrike" dirty="0">
                <a:effectLst/>
                <a:latin typeface="Comic Sans MS" panose="030F0702030302020204" pitchFamily="66" charset="0"/>
                <a:ea typeface="Calibri" panose="020F0502020204030204" pitchFamily="34" charset="0"/>
                <a:cs typeface="Arial" panose="020B0604020202020204" pitchFamily="34" charset="0"/>
              </a:rPr>
              <a:t>entonnoir Büchner</a:t>
            </a:r>
            <a:r>
              <a:rPr lang="fr-FR" sz="2400" dirty="0">
                <a:effectLst/>
                <a:latin typeface="Comic Sans MS" panose="030F0702030302020204" pitchFamily="66" charset="0"/>
                <a:ea typeface="Calibri" panose="020F0502020204030204" pitchFamily="34" charset="0"/>
                <a:cs typeface="Arial" panose="020B0604020202020204" pitchFamily="34" charset="0"/>
              </a:rPr>
              <a:t> est aspiré vers la fiole à vide. Le </a:t>
            </a:r>
            <a:r>
              <a:rPr lang="fr-FR" sz="2400" u="none" strike="noStrike" dirty="0">
                <a:effectLst/>
                <a:latin typeface="Comic Sans MS" panose="030F0702030302020204" pitchFamily="66" charset="0"/>
                <a:ea typeface="Calibri" panose="020F0502020204030204" pitchFamily="34" charset="0"/>
                <a:cs typeface="Arial" panose="020B0604020202020204" pitchFamily="34" charset="0"/>
              </a:rPr>
              <a:t>filtre</a:t>
            </a:r>
            <a:r>
              <a:rPr lang="fr-FR" sz="2400" dirty="0">
                <a:effectLst/>
                <a:latin typeface="Comic Sans MS" panose="030F0702030302020204" pitchFamily="66" charset="0"/>
                <a:ea typeface="Calibri" panose="020F0502020204030204" pitchFamily="34" charset="0"/>
                <a:cs typeface="Arial" panose="020B0604020202020204" pitchFamily="34" charset="0"/>
              </a:rPr>
              <a:t> posé dans le fond de l'entonnoir Büchner sépare le solide du liquide.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400" dirty="0">
                <a:effectLst/>
                <a:latin typeface="Comic Sans MS" panose="030F0702030302020204" pitchFamily="66" charset="0"/>
                <a:ea typeface="Calibri" panose="020F0502020204030204" pitchFamily="34" charset="0"/>
                <a:cs typeface="Arial" panose="020B0604020202020204" pitchFamily="34" charset="0"/>
              </a:rPr>
              <a:t>Le solide (</a:t>
            </a:r>
            <a:r>
              <a:rPr lang="fr-FR" sz="2400" u="none" strike="noStrike" dirty="0">
                <a:effectLst/>
                <a:latin typeface="Comic Sans MS" panose="030F0702030302020204" pitchFamily="66" charset="0"/>
                <a:ea typeface="Calibri" panose="020F0502020204030204" pitchFamily="34" charset="0"/>
                <a:cs typeface="Arial" panose="020B0604020202020204" pitchFamily="34" charset="0"/>
              </a:rPr>
              <a:t>résidu</a:t>
            </a:r>
            <a:r>
              <a:rPr lang="fr-FR" sz="2400" dirty="0">
                <a:effectLst/>
                <a:latin typeface="Comic Sans MS" panose="030F0702030302020204" pitchFamily="66" charset="0"/>
                <a:ea typeface="Calibri" panose="020F0502020204030204" pitchFamily="34" charset="0"/>
                <a:cs typeface="Arial" panose="020B0604020202020204" pitchFamily="34" charset="0"/>
              </a:rPr>
              <a:t> de filtration), qui reste dans le haut de l'entonnoir Büchner, est alors récupéré plus efficacement: il est beaucoup plus sec que lors d'une filtration simple. </a:t>
            </a:r>
            <a:endParaRPr lang="fr-FR" sz="2400" dirty="0"/>
          </a:p>
        </p:txBody>
      </p:sp>
    </p:spTree>
    <p:extLst>
      <p:ext uri="{BB962C8B-B14F-4D97-AF65-F5344CB8AC3E}">
        <p14:creationId xmlns:p14="http://schemas.microsoft.com/office/powerpoint/2010/main" val="3620205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 name="Image 1" descr="L'entretien et la rénovation dans l'habitat | Annabac">
            <a:extLst>
              <a:ext uri="{FF2B5EF4-FFF2-40B4-BE49-F238E27FC236}">
                <a16:creationId xmlns:a16="http://schemas.microsoft.com/office/drawing/2014/main" id="{A5D8793F-1E84-FDCD-7E72-8A89CF5C5C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4476" y="370674"/>
            <a:ext cx="4406289" cy="3553624"/>
          </a:xfrm>
          <a:prstGeom prst="rect">
            <a:avLst/>
          </a:prstGeom>
          <a:noFill/>
          <a:ln>
            <a:noFill/>
          </a:ln>
        </p:spPr>
      </p:pic>
      <p:sp>
        <p:nvSpPr>
          <p:cNvPr id="5" name="ZoneTexte 4">
            <a:extLst>
              <a:ext uri="{FF2B5EF4-FFF2-40B4-BE49-F238E27FC236}">
                <a16:creationId xmlns:a16="http://schemas.microsoft.com/office/drawing/2014/main" id="{2D187650-1613-E942-AF80-F060B759993F}"/>
              </a:ext>
            </a:extLst>
          </p:cNvPr>
          <p:cNvSpPr txBox="1"/>
          <p:nvPr/>
        </p:nvSpPr>
        <p:spPr>
          <a:xfrm>
            <a:off x="0" y="118455"/>
            <a:ext cx="7504110" cy="417171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Si le produit obtenu est liquide, on utilise une technique d’extraction liquide-liquide à l’aide d’une ampoule à décanter.</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L’extraction liquide-liquide permet de transférer des espèces présentes dans un solvant vers un autre solvant, non miscible au premier, dans lequel elles sont plus solubles.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400" dirty="0">
                <a:effectLst/>
                <a:latin typeface="Comic Sans MS" panose="030F0702030302020204" pitchFamily="66" charset="0"/>
                <a:ea typeface="Calibri" panose="020F0502020204030204" pitchFamily="34" charset="0"/>
                <a:cs typeface="Arial" panose="020B0604020202020204" pitchFamily="34" charset="0"/>
              </a:rPr>
              <a:t>Le liquide le moins dense se retrouvera alors au-dessus du plus dense. On pourra ainsi récupérer facilement le produit de synthèse.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484CBEF1-EC57-C0B3-CF96-BC619F912377}"/>
              </a:ext>
            </a:extLst>
          </p:cNvPr>
          <p:cNvSpPr txBox="1"/>
          <p:nvPr/>
        </p:nvSpPr>
        <p:spPr>
          <a:xfrm>
            <a:off x="-1" y="4308227"/>
            <a:ext cx="12191999" cy="254762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Lorsque le produit est très soluble on peut améliorer la séparation: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Par relargage, c’est-à-dire en saturant la solution en sel ce qui fait diminuer la solubilité.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Par lavage de la phase organique à l’eau.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Par un séchage afin d’éliminer l’eau avec un desséchant chimique.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Par l’évaporation du solvant afin de faire augmenter la concentration.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612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8FA0A923-4A52-B2CD-D111-AFA47D1C05D6}"/>
              </a:ext>
            </a:extLst>
          </p:cNvPr>
          <p:cNvSpPr txBox="1"/>
          <p:nvPr/>
        </p:nvSpPr>
        <p:spPr>
          <a:xfrm>
            <a:off x="0" y="0"/>
            <a:ext cx="12192000" cy="594778"/>
          </a:xfrm>
          <a:prstGeom prst="rect">
            <a:avLst/>
          </a:prstGeom>
          <a:noFill/>
        </p:spPr>
        <p:txBody>
          <a:bodyPr wrap="square">
            <a:spAutoFit/>
          </a:bodyPr>
          <a:lstStyle/>
          <a:p>
            <a:pPr algn="ctr">
              <a:lnSpc>
                <a:spcPct val="107000"/>
              </a:lnSpc>
              <a:spcAft>
                <a:spcPts val="800"/>
              </a:spcAft>
            </a:pPr>
            <a:r>
              <a:rPr lang="fr-FR" sz="3200" b="1" dirty="0">
                <a:effectLst/>
                <a:latin typeface="Comic Sans MS" panose="030F0702030302020204" pitchFamily="66" charset="0"/>
                <a:ea typeface="Calibri" panose="020F0502020204030204" pitchFamily="34" charset="0"/>
                <a:cs typeface="Arial" panose="020B0604020202020204" pitchFamily="34" charset="0"/>
              </a:rPr>
              <a:t>Etape 4: Purification du produit brut</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A0B9295C-D07D-56EA-00C2-AD5E39F8FC3A}"/>
              </a:ext>
            </a:extLst>
          </p:cNvPr>
          <p:cNvSpPr txBox="1"/>
          <p:nvPr/>
        </p:nvSpPr>
        <p:spPr>
          <a:xfrm>
            <a:off x="-1464" y="535391"/>
            <a:ext cx="12193464" cy="215244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peut procéder à une recristallisation qui est une méthode de </a:t>
            </a:r>
            <a:r>
              <a:rPr lang="fr-FR" sz="2400" u="none" strike="noStrike" dirty="0">
                <a:effectLst/>
                <a:latin typeface="Comic Sans MS" panose="030F0702030302020204" pitchFamily="66" charset="0"/>
                <a:ea typeface="Calibri" panose="020F0502020204030204" pitchFamily="34" charset="0"/>
                <a:cs typeface="Arial" panose="020B0604020202020204" pitchFamily="34" charset="0"/>
              </a:rPr>
              <a:t>purification</a:t>
            </a:r>
            <a:r>
              <a:rPr lang="fr-FR" sz="2400" dirty="0">
                <a:effectLst/>
                <a:latin typeface="Comic Sans MS" panose="030F0702030302020204" pitchFamily="66" charset="0"/>
                <a:ea typeface="Calibri" panose="020F0502020204030204" pitchFamily="34" charset="0"/>
                <a:cs typeface="Arial" panose="020B0604020202020204" pitchFamily="34" charset="0"/>
              </a:rPr>
              <a:t> qui repose sur la différence de solubilité entre le composé à purifier et ses impuretés dans un solvant donné. La solubilité augmentant généralement avec la température, on dissout habituellement le composé dans le minimum de solvant porté à ébullition.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Généralement, on procède suivant les étapes suivantes: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descr="RECRISTALLISATION PAR REFROIDISSEMENT">
            <a:hlinkClick r:id="rId3" tooltip="&quot;RECRISTALLISATION PAR REFROIDISSEMENT&quot;"/>
            <a:extLst>
              <a:ext uri="{FF2B5EF4-FFF2-40B4-BE49-F238E27FC236}">
                <a16:creationId xmlns:a16="http://schemas.microsoft.com/office/drawing/2014/main" id="{7F4FF8EB-E985-692F-DF39-2F546BD8C87D}"/>
              </a:ext>
            </a:extLst>
          </p:cNvPr>
          <p:cNvPicPr>
            <a:picLocks noChangeAspect="1"/>
          </p:cNvPicPr>
          <p:nvPr/>
        </p:nvPicPr>
        <p:blipFill rotWithShape="1">
          <a:blip r:embed="rId4">
            <a:extLst>
              <a:ext uri="{28A0092B-C50C-407E-A947-70E740481C1C}">
                <a14:useLocalDpi xmlns:a14="http://schemas.microsoft.com/office/drawing/2010/main" val="0"/>
              </a:ext>
            </a:extLst>
          </a:blip>
          <a:srcRect t="3194" r="3716" b="18925"/>
          <a:stretch/>
        </p:blipFill>
        <p:spPr bwMode="auto">
          <a:xfrm>
            <a:off x="817685" y="2710161"/>
            <a:ext cx="10555165" cy="2287601"/>
          </a:xfrm>
          <a:prstGeom prst="rect">
            <a:avLst/>
          </a:prstGeom>
          <a:noFill/>
          <a:ln>
            <a:noFill/>
          </a:ln>
          <a:extLst>
            <a:ext uri="{53640926-AAD7-44D8-BBD7-CCE9431645EC}">
              <a14:shadowObscured xmlns:a14="http://schemas.microsoft.com/office/drawing/2010/main"/>
            </a:ext>
          </a:extLst>
        </p:spPr>
      </p:pic>
      <p:graphicFrame>
        <p:nvGraphicFramePr>
          <p:cNvPr id="9" name="Tableau 8">
            <a:extLst>
              <a:ext uri="{FF2B5EF4-FFF2-40B4-BE49-F238E27FC236}">
                <a16:creationId xmlns:a16="http://schemas.microsoft.com/office/drawing/2014/main" id="{4AFE6813-9689-6BD7-8376-88234106B6F1}"/>
              </a:ext>
            </a:extLst>
          </p:cNvPr>
          <p:cNvGraphicFramePr>
            <a:graphicFrameLocks noGrp="1"/>
          </p:cNvGraphicFramePr>
          <p:nvPr>
            <p:extLst>
              <p:ext uri="{D42A27DB-BD31-4B8C-83A1-F6EECF244321}">
                <p14:modId xmlns:p14="http://schemas.microsoft.com/office/powerpoint/2010/main" val="202975009"/>
              </p:ext>
            </p:extLst>
          </p:nvPr>
        </p:nvGraphicFramePr>
        <p:xfrm>
          <a:off x="817684" y="5020083"/>
          <a:ext cx="10555165" cy="1138809"/>
        </p:xfrm>
        <a:graphic>
          <a:graphicData uri="http://schemas.openxmlformats.org/drawingml/2006/table">
            <a:tbl>
              <a:tblPr firstRow="1" firstCol="1" bandRow="1">
                <a:tableStyleId>{5C22544A-7EE6-4342-B048-85BDC9FD1C3A}</a:tableStyleId>
              </a:tblPr>
              <a:tblGrid>
                <a:gridCol w="2418892">
                  <a:extLst>
                    <a:ext uri="{9D8B030D-6E8A-4147-A177-3AD203B41FA5}">
                      <a16:colId xmlns:a16="http://schemas.microsoft.com/office/drawing/2014/main" val="3937719043"/>
                    </a:ext>
                  </a:extLst>
                </a:gridCol>
                <a:gridCol w="2767066">
                  <a:extLst>
                    <a:ext uri="{9D8B030D-6E8A-4147-A177-3AD203B41FA5}">
                      <a16:colId xmlns:a16="http://schemas.microsoft.com/office/drawing/2014/main" val="3891353840"/>
                    </a:ext>
                  </a:extLst>
                </a:gridCol>
                <a:gridCol w="2767066">
                  <a:extLst>
                    <a:ext uri="{9D8B030D-6E8A-4147-A177-3AD203B41FA5}">
                      <a16:colId xmlns:a16="http://schemas.microsoft.com/office/drawing/2014/main" val="2554818915"/>
                    </a:ext>
                  </a:extLst>
                </a:gridCol>
                <a:gridCol w="2602141">
                  <a:extLst>
                    <a:ext uri="{9D8B030D-6E8A-4147-A177-3AD203B41FA5}">
                      <a16:colId xmlns:a16="http://schemas.microsoft.com/office/drawing/2014/main" val="1206229438"/>
                    </a:ext>
                  </a:extLst>
                </a:gridCol>
              </a:tblGrid>
              <a:tr h="0">
                <a:tc>
                  <a:txBody>
                    <a:bodyPr/>
                    <a:lstStyle/>
                    <a:p>
                      <a:pPr algn="ctr">
                        <a:lnSpc>
                          <a:spcPct val="107000"/>
                        </a:lnSpc>
                        <a:spcAft>
                          <a:spcPts val="800"/>
                        </a:spcAft>
                      </a:pPr>
                      <a:r>
                        <a:rPr lang="fr-FR" sz="1800" dirty="0">
                          <a:solidFill>
                            <a:schemeClr val="tx1"/>
                          </a:solidFill>
                          <a:effectLst/>
                          <a:latin typeface="Comic Sans MS" panose="030F0702030302020204" pitchFamily="66" charset="0"/>
                        </a:rPr>
                        <a:t>Solvant ajouté au composé</a:t>
                      </a:r>
                      <a:endParaRPr lang="fr-FR" sz="16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800" dirty="0">
                          <a:solidFill>
                            <a:schemeClr val="tx1"/>
                          </a:solidFill>
                          <a:effectLst/>
                          <a:latin typeface="Comic Sans MS" panose="030F0702030302020204" pitchFamily="66" charset="0"/>
                        </a:rPr>
                        <a:t>Chauffage du solvant qui donne une solution composée</a:t>
                      </a:r>
                      <a:endParaRPr lang="fr-FR" sz="16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800" dirty="0">
                          <a:solidFill>
                            <a:schemeClr val="tx1"/>
                          </a:solidFill>
                          <a:effectLst/>
                          <a:latin typeface="Comic Sans MS" panose="030F0702030302020204" pitchFamily="66" charset="0"/>
                        </a:rPr>
                        <a:t>Solution saturée en composé, on la laisse refroidir</a:t>
                      </a:r>
                      <a:endParaRPr lang="fr-FR" sz="16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1800" dirty="0">
                          <a:solidFill>
                            <a:schemeClr val="tx1"/>
                          </a:solidFill>
                          <a:effectLst/>
                          <a:latin typeface="Comic Sans MS" panose="030F0702030302020204" pitchFamily="66" charset="0"/>
                        </a:rPr>
                        <a:t>Ce qui donne des cristaux et une solution saturée</a:t>
                      </a:r>
                      <a:endParaRPr lang="fr-FR" sz="16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0194849"/>
                  </a:ext>
                </a:extLst>
              </a:tr>
            </a:tbl>
          </a:graphicData>
        </a:graphic>
      </p:graphicFrame>
    </p:spTree>
    <p:extLst>
      <p:ext uri="{BB962C8B-B14F-4D97-AF65-F5344CB8AC3E}">
        <p14:creationId xmlns:p14="http://schemas.microsoft.com/office/powerpoint/2010/main" val="262619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57983EC0-1EE0-F6B7-4DB0-3E728AE5EEB5}"/>
              </a:ext>
            </a:extLst>
          </p:cNvPr>
          <p:cNvSpPr txBox="1"/>
          <p:nvPr/>
        </p:nvSpPr>
        <p:spPr>
          <a:xfrm>
            <a:off x="0" y="123092"/>
            <a:ext cx="6409592" cy="620676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peut réaliser une distillation fractionnée, qui est un </a:t>
            </a:r>
            <a:r>
              <a:rPr lang="fr-FR" sz="2400" u="none" strike="noStrike" dirty="0">
                <a:effectLst/>
                <a:latin typeface="Comic Sans MS" panose="030F0702030302020204" pitchFamily="66" charset="0"/>
                <a:ea typeface="Calibri" panose="020F0502020204030204" pitchFamily="34" charset="0"/>
                <a:cs typeface="Arial" panose="020B0604020202020204" pitchFamily="34" charset="0"/>
              </a:rPr>
              <a:t>procédé de séparation</a:t>
            </a:r>
            <a:r>
              <a:rPr lang="fr-FR" sz="2400" dirty="0">
                <a:effectLst/>
                <a:latin typeface="Comic Sans MS" panose="030F0702030302020204" pitchFamily="66" charset="0"/>
                <a:ea typeface="Calibri" panose="020F0502020204030204" pitchFamily="34" charset="0"/>
                <a:cs typeface="Arial" panose="020B0604020202020204" pitchFamily="34" charset="0"/>
              </a:rPr>
              <a:t> par </a:t>
            </a:r>
            <a:r>
              <a:rPr lang="fr-FR" sz="2400" u="none" strike="noStrike" dirty="0">
                <a:effectLst/>
                <a:latin typeface="Comic Sans MS" panose="030F0702030302020204" pitchFamily="66" charset="0"/>
                <a:ea typeface="Calibri" panose="020F0502020204030204" pitchFamily="34" charset="0"/>
                <a:cs typeface="Arial" panose="020B0604020202020204" pitchFamily="34" charset="0"/>
              </a:rPr>
              <a:t>fractionnement</a:t>
            </a:r>
            <a:r>
              <a:rPr lang="fr-FR" sz="2400" dirty="0">
                <a:effectLst/>
                <a:latin typeface="Comic Sans MS" panose="030F0702030302020204" pitchFamily="66" charset="0"/>
                <a:ea typeface="Calibri" panose="020F0502020204030204" pitchFamily="34" charset="0"/>
                <a:cs typeface="Arial" panose="020B0604020202020204" pitchFamily="34" charset="0"/>
              </a:rPr>
              <a:t>. Son but est de séparer les différents constituants d’un mélange de liquides miscibles, possédant des températures d’</a:t>
            </a:r>
            <a:r>
              <a:rPr lang="fr-FR" sz="2400" u="none" strike="noStrike" dirty="0">
                <a:effectLst/>
                <a:latin typeface="Comic Sans MS" panose="030F0702030302020204" pitchFamily="66" charset="0"/>
                <a:ea typeface="Calibri" panose="020F0502020204030204" pitchFamily="34" charset="0"/>
                <a:cs typeface="Arial" panose="020B0604020202020204" pitchFamily="34" charset="0"/>
              </a:rPr>
              <a:t>ébullition</a:t>
            </a:r>
            <a:r>
              <a:rPr lang="fr-FR" sz="2400" dirty="0">
                <a:effectLst/>
                <a:latin typeface="Comic Sans MS" panose="030F0702030302020204" pitchFamily="66" charset="0"/>
                <a:ea typeface="Calibri" panose="020F0502020204030204" pitchFamily="34" charset="0"/>
                <a:cs typeface="Arial" panose="020B0604020202020204" pitchFamily="34" charset="0"/>
              </a:rPr>
              <a:t> différentes.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Pour cela, elle exploite le même principe que la </a:t>
            </a:r>
            <a:r>
              <a:rPr lang="fr-FR" sz="2400" u="none" strike="noStrike" dirty="0">
                <a:effectLst/>
                <a:latin typeface="Comic Sans MS" panose="030F0702030302020204" pitchFamily="66" charset="0"/>
                <a:ea typeface="Calibri" panose="020F0502020204030204" pitchFamily="34" charset="0"/>
                <a:cs typeface="Arial" panose="020B0604020202020204" pitchFamily="34" charset="0"/>
              </a:rPr>
              <a:t>distillation classique</a:t>
            </a:r>
            <a:r>
              <a:rPr lang="fr-FR" sz="2400" dirty="0">
                <a:effectLst/>
                <a:latin typeface="Comic Sans MS" panose="030F0702030302020204" pitchFamily="66" charset="0"/>
                <a:ea typeface="Calibri" panose="020F0502020204030204" pitchFamily="34" charset="0"/>
                <a:cs typeface="Arial" panose="020B0604020202020204" pitchFamily="34" charset="0"/>
              </a:rPr>
              <a:t> mais se distingue par l'utilisation d'une </a:t>
            </a:r>
            <a:r>
              <a:rPr lang="fr-FR" sz="2400" u="none" strike="noStrike" dirty="0">
                <a:effectLst/>
                <a:latin typeface="Comic Sans MS" panose="030F0702030302020204" pitchFamily="66" charset="0"/>
                <a:ea typeface="Calibri" panose="020F0502020204030204" pitchFamily="34" charset="0"/>
                <a:cs typeface="Arial" panose="020B0604020202020204" pitchFamily="34" charset="0"/>
              </a:rPr>
              <a:t>colonne de séparation</a:t>
            </a:r>
            <a:r>
              <a:rPr lang="fr-FR" sz="2400" dirty="0">
                <a:effectLst/>
                <a:latin typeface="Comic Sans MS" panose="030F0702030302020204" pitchFamily="66" charset="0"/>
                <a:ea typeface="Calibri" panose="020F0502020204030204" pitchFamily="34" charset="0"/>
                <a:cs typeface="Arial" panose="020B0604020202020204" pitchFamily="34" charset="0"/>
              </a:rPr>
              <a:t>, qui permet une meilleure discrimination des constituants du mélange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solution liquide est chauffée lentement jusqu'à ébullition. Cette ébullition correspond à la vaporisation du composé le plus volatile.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descr="Schématisation des dispositifs expérimentaux">
            <a:extLst>
              <a:ext uri="{FF2B5EF4-FFF2-40B4-BE49-F238E27FC236}">
                <a16:creationId xmlns:a16="http://schemas.microsoft.com/office/drawing/2014/main" id="{E9F2520A-0BA6-9373-FF87-A079A30438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78" r="1537" b="7433"/>
          <a:stretch/>
        </p:blipFill>
        <p:spPr bwMode="auto">
          <a:xfrm>
            <a:off x="6486093" y="685497"/>
            <a:ext cx="5626776" cy="50819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134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2A92E9CA-6CC4-7EFA-AC8D-CA833CB5861E}"/>
              </a:ext>
            </a:extLst>
          </p:cNvPr>
          <p:cNvSpPr txBox="1"/>
          <p:nvPr/>
        </p:nvSpPr>
        <p:spPr>
          <a:xfrm>
            <a:off x="0" y="3"/>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Définition</a:t>
            </a:r>
            <a:endParaRPr lang="fr-FR" sz="3200" b="1" dirty="0">
              <a:solidFill>
                <a:srgbClr val="FF0000"/>
              </a:solidFill>
              <a:latin typeface="Comic Sans MS" panose="030F0702030302020204" pitchFamily="66" charset="0"/>
              <a:cs typeface="Arial" panose="020B0604020202020204" pitchFamily="34" charset="0"/>
            </a:endParaRPr>
          </a:p>
        </p:txBody>
      </p:sp>
      <p:sp>
        <p:nvSpPr>
          <p:cNvPr id="5" name="ZoneTexte 4">
            <a:extLst>
              <a:ext uri="{FF2B5EF4-FFF2-40B4-BE49-F238E27FC236}">
                <a16:creationId xmlns:a16="http://schemas.microsoft.com/office/drawing/2014/main" id="{BBB82F72-B861-E158-542C-556647FDE092}"/>
              </a:ext>
            </a:extLst>
          </p:cNvPr>
          <p:cNvSpPr txBox="1"/>
          <p:nvPr/>
        </p:nvSpPr>
        <p:spPr>
          <a:xfrm>
            <a:off x="0" y="764080"/>
            <a:ext cx="12192000" cy="414350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appelle transformation chimique, le passage d'un système chimique d'un état initial à un état final avec transformation des espèces chimiques.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Par exemple, la corrosion du fer dans le dioxygène de l'air transforme le fer en rouille (oxyde de fer):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Arial" panose="020B0604020202020204" pitchFamily="34" charset="0"/>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Etat initial: fer Fe et dioxygène O</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Etat final: oxyde de fer Fe</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O</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3</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transformations peuvent être totales ou non.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9361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A790CF5F-C432-C1E0-2520-126C6F7801B8}"/>
              </a:ext>
            </a:extLst>
          </p:cNvPr>
          <p:cNvSpPr txBox="1"/>
          <p:nvPr/>
        </p:nvSpPr>
        <p:spPr>
          <a:xfrm>
            <a:off x="0" y="0"/>
            <a:ext cx="12192000" cy="594778"/>
          </a:xfrm>
          <a:prstGeom prst="rect">
            <a:avLst/>
          </a:prstGeom>
          <a:noFill/>
        </p:spPr>
        <p:txBody>
          <a:bodyPr wrap="square">
            <a:spAutoFit/>
          </a:bodyPr>
          <a:lstStyle/>
          <a:p>
            <a:pPr algn="ctr">
              <a:lnSpc>
                <a:spcPct val="107000"/>
              </a:lnSpc>
              <a:spcAft>
                <a:spcPts val="800"/>
              </a:spcAft>
            </a:pPr>
            <a:r>
              <a:rPr lang="fr-FR" sz="3200" b="1" dirty="0">
                <a:effectLst/>
                <a:latin typeface="Comic Sans MS" panose="030F0702030302020204" pitchFamily="66" charset="0"/>
                <a:ea typeface="Calibri" panose="020F0502020204030204" pitchFamily="34" charset="0"/>
                <a:cs typeface="Arial" panose="020B0604020202020204" pitchFamily="34" charset="0"/>
              </a:rPr>
              <a:t>Etape 5: Analyse du produit</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B4A695A2-AF85-7CFC-8A97-CFA034D6282E}"/>
              </a:ext>
            </a:extLst>
          </p:cNvPr>
          <p:cNvSpPr txBox="1"/>
          <p:nvPr/>
        </p:nvSpPr>
        <p:spPr>
          <a:xfrm>
            <a:off x="0" y="1350275"/>
            <a:ext cx="5654921" cy="491865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Pour séparer, identifier et contrôler la pureté du produit obtenu, on utilise une chromatographie sur couche mince (CCM).</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Elle comprend une phase stationnaire (usuellement du gel de silice, de l’oxyde d’aluminium ou de la cellulose) et une phase liquide, dite phase mobile ou éluant qui est un solvant ou un mélange de solvants qui va entraîner les composés à se séparer le long de la phase stationnaire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E6461535-9F6C-3311-49E0-855CC33391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7072" y="933036"/>
            <a:ext cx="4354864" cy="2547229"/>
          </a:xfrm>
          <a:prstGeom prst="rect">
            <a:avLst/>
          </a:prstGeom>
          <a:noFill/>
        </p:spPr>
      </p:pic>
      <p:pic>
        <p:nvPicPr>
          <p:cNvPr id="2" name="Image 1" descr="Chromatographie sur couche mince - ppt télécharger">
            <a:hlinkClick r:id="rId4" tgtFrame="&quot;_blank&quot;"/>
            <a:extLst>
              <a:ext uri="{FF2B5EF4-FFF2-40B4-BE49-F238E27FC236}">
                <a16:creationId xmlns:a16="http://schemas.microsoft.com/office/drawing/2014/main" id="{FD040DF4-8657-C0D4-2FE7-768930C966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3482" b="16977"/>
          <a:stretch/>
        </p:blipFill>
        <p:spPr bwMode="auto">
          <a:xfrm>
            <a:off x="5833901" y="3955464"/>
            <a:ext cx="6321206" cy="28234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7848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 name="Image 1">
            <a:extLst>
              <a:ext uri="{FF2B5EF4-FFF2-40B4-BE49-F238E27FC236}">
                <a16:creationId xmlns:a16="http://schemas.microsoft.com/office/drawing/2014/main" id="{F4FED713-4AC5-7802-54C6-DAAA04CF2089}"/>
              </a:ext>
            </a:extLst>
          </p:cNvPr>
          <p:cNvPicPr>
            <a:picLocks noChangeAspect="1"/>
          </p:cNvPicPr>
          <p:nvPr/>
        </p:nvPicPr>
        <p:blipFill>
          <a:blip r:embed="rId3"/>
          <a:stretch>
            <a:fillRect/>
          </a:stretch>
        </p:blipFill>
        <p:spPr>
          <a:xfrm>
            <a:off x="89363" y="73538"/>
            <a:ext cx="12023506" cy="3350587"/>
          </a:xfrm>
          <a:prstGeom prst="rect">
            <a:avLst/>
          </a:prstGeom>
          <a:solidFill>
            <a:schemeClr val="bg1"/>
          </a:solidFill>
        </p:spPr>
      </p:pic>
      <p:sp>
        <p:nvSpPr>
          <p:cNvPr id="5" name="ZoneTexte 4">
            <a:extLst>
              <a:ext uri="{FF2B5EF4-FFF2-40B4-BE49-F238E27FC236}">
                <a16:creationId xmlns:a16="http://schemas.microsoft.com/office/drawing/2014/main" id="{BFD55AA0-6232-D54E-F101-D32E041D4C13}"/>
              </a:ext>
            </a:extLst>
          </p:cNvPr>
          <p:cNvSpPr txBox="1"/>
          <p:nvPr/>
        </p:nvSpPr>
        <p:spPr>
          <a:xfrm>
            <a:off x="0" y="3432292"/>
            <a:ext cx="12192000" cy="304538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L'éluant va entraîner les espèces déposées sur la ligne de base de la plaque différemment. Les mélanges se séparent en corps purs. Les mêmes espèces migrent à la même hauteur.</a:t>
            </a:r>
            <a:endParaRPr lang="fr-FR" sz="2400" dirty="0">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Si les composants de l'échantillon sont colorés, il facile de les repérer sur la plaque.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Si les composants de l'échantillon sont invisibles, on les rend visibles par des méthodes usuelles de révélation comme la radiation UV, la fluorescence, l'iode ou l'atomisation.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6346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 name="Image 1" descr="PPT - Banc Kofler pour la détermination de la température de ...">
            <a:hlinkClick r:id="rId3" tgtFrame="&quot;_blank&quot;"/>
            <a:extLst>
              <a:ext uri="{FF2B5EF4-FFF2-40B4-BE49-F238E27FC236}">
                <a16:creationId xmlns:a16="http://schemas.microsoft.com/office/drawing/2014/main" id="{0D13A87B-A9B9-BE48-ED18-365723C6C0C6}"/>
              </a:ext>
            </a:extLst>
          </p:cNvPr>
          <p:cNvPicPr>
            <a:picLocks noChangeAspect="1"/>
          </p:cNvPicPr>
          <p:nvPr/>
        </p:nvPicPr>
        <p:blipFill rotWithShape="1">
          <a:blip r:embed="rId4">
            <a:extLst>
              <a:ext uri="{28A0092B-C50C-407E-A947-70E740481C1C}">
                <a14:useLocalDpi xmlns:a14="http://schemas.microsoft.com/office/drawing/2010/main" val="0"/>
              </a:ext>
            </a:extLst>
          </a:blip>
          <a:srcRect l="6636" t="5898" r="5664" b="9439"/>
          <a:stretch/>
        </p:blipFill>
        <p:spPr bwMode="auto">
          <a:xfrm>
            <a:off x="3264218" y="2780248"/>
            <a:ext cx="5536883" cy="4007889"/>
          </a:xfrm>
          <a:prstGeom prst="rect">
            <a:avLst/>
          </a:prstGeom>
          <a:noFill/>
          <a:ln>
            <a:noFill/>
          </a:ln>
          <a:extLst>
            <a:ext uri="{53640926-AAD7-44D8-BBD7-CCE9431645EC}">
              <a14:shadowObscured xmlns:a14="http://schemas.microsoft.com/office/drawing/2010/main"/>
            </a:ext>
          </a:extLst>
        </p:spPr>
      </p:pic>
      <p:sp>
        <p:nvSpPr>
          <p:cNvPr id="5" name="ZoneTexte 4">
            <a:extLst>
              <a:ext uri="{FF2B5EF4-FFF2-40B4-BE49-F238E27FC236}">
                <a16:creationId xmlns:a16="http://schemas.microsoft.com/office/drawing/2014/main" id="{27F3EA68-42A6-3711-57B1-CFC1F3850F0D}"/>
              </a:ext>
            </a:extLst>
          </p:cNvPr>
          <p:cNvSpPr txBox="1"/>
          <p:nvPr/>
        </p:nvSpPr>
        <p:spPr>
          <a:xfrm>
            <a:off x="-1464" y="0"/>
            <a:ext cx="12193464" cy="2780248"/>
          </a:xfrm>
          <a:prstGeom prst="rect">
            <a:avLst/>
          </a:prstGeom>
          <a:noFill/>
        </p:spPr>
        <p:txBody>
          <a:bodyPr wrap="square">
            <a:spAutoFit/>
          </a:bodyPr>
          <a:lstStyle/>
          <a:p>
            <a:pPr algn="just">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banc de </a:t>
            </a:r>
            <a:r>
              <a:rPr lang="fr-FR" sz="2400" dirty="0" err="1">
                <a:effectLst/>
                <a:latin typeface="Comic Sans MS" panose="030F0702030302020204" pitchFamily="66" charset="0"/>
                <a:ea typeface="Calibri" panose="020F0502020204030204" pitchFamily="34" charset="0"/>
                <a:cs typeface="Arial" panose="020B0604020202020204" pitchFamily="34" charset="0"/>
              </a:rPr>
              <a:t>Kofler</a:t>
            </a:r>
            <a:r>
              <a:rPr lang="fr-FR" sz="2400" dirty="0">
                <a:effectLst/>
                <a:latin typeface="Comic Sans MS" panose="030F0702030302020204" pitchFamily="66" charset="0"/>
                <a:ea typeface="Calibri" panose="020F0502020204030204" pitchFamily="34" charset="0"/>
                <a:cs typeface="Arial" panose="020B0604020202020204" pitchFamily="34" charset="0"/>
              </a:rPr>
              <a:t> est un appareil de mesure permettant d'estimer la </a:t>
            </a:r>
            <a:r>
              <a:rPr lang="fr-FR" sz="2400" u="none" strike="noStrike" dirty="0">
                <a:effectLst/>
                <a:latin typeface="Comic Sans MS" panose="030F0702030302020204" pitchFamily="66" charset="0"/>
                <a:ea typeface="Calibri" panose="020F0502020204030204" pitchFamily="34" charset="0"/>
                <a:cs typeface="Arial" panose="020B0604020202020204" pitchFamily="34" charset="0"/>
              </a:rPr>
              <a:t>température de fusion</a:t>
            </a:r>
            <a:r>
              <a:rPr lang="fr-FR" sz="2400" dirty="0">
                <a:effectLst/>
                <a:latin typeface="Comic Sans MS" panose="030F0702030302020204" pitchFamily="66" charset="0"/>
                <a:ea typeface="Calibri" panose="020F0502020204030204" pitchFamily="34" charset="0"/>
                <a:cs typeface="Arial" panose="020B0604020202020204" pitchFamily="34" charset="0"/>
              </a:rPr>
              <a:t> d'une matière. Il s'agit d'une plaque chauffante présentant un </a:t>
            </a:r>
            <a:r>
              <a:rPr lang="fr-FR" sz="2400" u="none" strike="noStrike" dirty="0">
                <a:effectLst/>
                <a:latin typeface="Comic Sans MS" panose="030F0702030302020204" pitchFamily="66" charset="0"/>
                <a:ea typeface="Calibri" panose="020F0502020204030204" pitchFamily="34" charset="0"/>
                <a:cs typeface="Arial" panose="020B0604020202020204" pitchFamily="34" charset="0"/>
              </a:rPr>
              <a:t>gradient</a:t>
            </a:r>
            <a:r>
              <a:rPr lang="fr-FR" sz="2400" dirty="0">
                <a:effectLst/>
                <a:latin typeface="Comic Sans MS" panose="030F0702030302020204" pitchFamily="66" charset="0"/>
                <a:ea typeface="Calibri" panose="020F0502020204030204" pitchFamily="34" charset="0"/>
                <a:cs typeface="Arial" panose="020B0604020202020204" pitchFamily="34" charset="0"/>
              </a:rPr>
              <a:t> de température, sur laquelle on déplace un </a:t>
            </a:r>
            <a:r>
              <a:rPr lang="fr-FR" sz="2400" u="none" strike="noStrike" dirty="0">
                <a:effectLst/>
                <a:latin typeface="Comic Sans MS" panose="030F0702030302020204" pitchFamily="66" charset="0"/>
                <a:ea typeface="Calibri" panose="020F0502020204030204" pitchFamily="34" charset="0"/>
                <a:cs typeface="Arial" panose="020B0604020202020204" pitchFamily="34" charset="0"/>
              </a:rPr>
              <a:t>échantillon</a:t>
            </a:r>
            <a:r>
              <a:rPr lang="fr-FR" sz="2400" dirty="0">
                <a:latin typeface="Comic Sans MS" panose="030F0702030302020204" pitchFamily="66" charset="0"/>
                <a:ea typeface="Calibri" panose="020F0502020204030204" pitchFamily="34" charset="0"/>
                <a:cs typeface="Arial" panose="020B0604020202020204" pitchFamily="34" charset="0"/>
              </a:rPr>
              <a:t>.</a:t>
            </a:r>
          </a:p>
          <a:p>
            <a:pPr algn="just">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Il suffit à obtenir une détermination préliminaire de la température de fusion et ainsi identifier rapidement un </a:t>
            </a:r>
            <a:r>
              <a:rPr lang="fr-FR" sz="2400" u="none" strike="noStrike" dirty="0">
                <a:effectLst/>
                <a:latin typeface="Comic Sans MS" panose="030F0702030302020204" pitchFamily="66" charset="0"/>
                <a:ea typeface="Calibri" panose="020F0502020204030204" pitchFamily="34" charset="0"/>
                <a:cs typeface="Arial" panose="020B0604020202020204" pitchFamily="34" charset="0"/>
              </a:rPr>
              <a:t>composé</a:t>
            </a:r>
            <a:r>
              <a:rPr lang="fr-FR" sz="2400" dirty="0">
                <a:effectLst/>
                <a:latin typeface="Comic Sans MS" panose="030F0702030302020204" pitchFamily="66" charset="0"/>
                <a:ea typeface="Calibri" panose="020F0502020204030204" pitchFamily="34" charset="0"/>
                <a:cs typeface="Arial" panose="020B0604020202020204" pitchFamily="34" charset="0"/>
              </a:rPr>
              <a:t> pur parmi d'autres, vérifier le degré de </a:t>
            </a:r>
            <a:r>
              <a:rPr lang="fr-FR" sz="2400" u="none" strike="noStrike" dirty="0">
                <a:effectLst/>
                <a:latin typeface="Comic Sans MS" panose="030F0702030302020204" pitchFamily="66" charset="0"/>
                <a:ea typeface="Calibri" panose="020F0502020204030204" pitchFamily="34" charset="0"/>
                <a:cs typeface="Arial" panose="020B0604020202020204" pitchFamily="34" charset="0"/>
              </a:rPr>
              <a:t>pureté</a:t>
            </a:r>
            <a:r>
              <a:rPr lang="fr-FR" sz="2400" dirty="0">
                <a:effectLst/>
                <a:latin typeface="Comic Sans MS" panose="030F0702030302020204" pitchFamily="66" charset="0"/>
                <a:ea typeface="Calibri" panose="020F0502020204030204" pitchFamily="34" charset="0"/>
                <a:cs typeface="Arial" panose="020B0604020202020204" pitchFamily="34" charset="0"/>
              </a:rPr>
              <a:t> d'un échantillon connu, constater un mélange ou une addition intempestive ou frauduleuse.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7608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AE0D4CBA-CEDC-BA17-31BE-B6DBB1FA4B66}"/>
              </a:ext>
            </a:extLst>
          </p:cNvPr>
          <p:cNvSpPr txBox="1"/>
          <p:nvPr/>
        </p:nvSpPr>
        <p:spPr>
          <a:xfrm>
            <a:off x="-1465" y="0"/>
            <a:ext cx="12191999" cy="3363037"/>
          </a:xfrm>
          <a:prstGeom prst="rect">
            <a:avLst/>
          </a:prstGeom>
          <a:noFill/>
        </p:spPr>
        <p:txBody>
          <a:bodyPr wrap="square">
            <a:spAutoFit/>
          </a:bodyPr>
          <a:lstStyle/>
          <a:p>
            <a:pPr>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spectroscopie d'infra-rouge permet de déterminer la présence de groupements fonctionnels dans les molécules organiques, et les structures dans certaines molécules simples.</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spectroscopie IR est une méthode d'emploi courant, laissée un peu de côté ces dernières années au profit de la RMN, qui permet de déterminer avec une grande précision les structures moléculaires.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 spectre IR est représenté sur un graphe qui reporte la transmission en fonction du nombre d'onde, l'inverse de la longueur d'onde.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descr="Spectromètre infrarouge à transformée de fourier ftir - irtracer-100">
            <a:hlinkClick r:id="rId3" tgtFrame="&quot;_blank&quot;"/>
            <a:extLst>
              <a:ext uri="{FF2B5EF4-FFF2-40B4-BE49-F238E27FC236}">
                <a16:creationId xmlns:a16="http://schemas.microsoft.com/office/drawing/2014/main" id="{F3A33DEB-F494-5778-C4D9-0B70F357F49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738" y="3429000"/>
            <a:ext cx="4558665" cy="3365159"/>
          </a:xfrm>
          <a:prstGeom prst="rect">
            <a:avLst/>
          </a:prstGeom>
          <a:noFill/>
          <a:ln>
            <a:noFill/>
          </a:ln>
        </p:spPr>
      </p:pic>
      <p:pic>
        <p:nvPicPr>
          <p:cNvPr id="7" name="Image 6">
            <a:extLst>
              <a:ext uri="{FF2B5EF4-FFF2-40B4-BE49-F238E27FC236}">
                <a16:creationId xmlns:a16="http://schemas.microsoft.com/office/drawing/2014/main" id="{E9377062-0C01-7804-FE3A-89D61DFB11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48599" y="3429000"/>
            <a:ext cx="4815205" cy="3362852"/>
          </a:xfrm>
          <a:prstGeom prst="rect">
            <a:avLst/>
          </a:prstGeom>
          <a:noFill/>
          <a:ln>
            <a:noFill/>
          </a:ln>
        </p:spPr>
      </p:pic>
    </p:spTree>
    <p:extLst>
      <p:ext uri="{BB962C8B-B14F-4D97-AF65-F5344CB8AC3E}">
        <p14:creationId xmlns:p14="http://schemas.microsoft.com/office/powerpoint/2010/main" val="412572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9" name="Image 8">
            <a:extLst>
              <a:ext uri="{FF2B5EF4-FFF2-40B4-BE49-F238E27FC236}">
                <a16:creationId xmlns:a16="http://schemas.microsoft.com/office/drawing/2014/main" id="{90512565-CEF3-F12D-BC68-84628218E7A5}"/>
              </a:ext>
            </a:extLst>
          </p:cNvPr>
          <p:cNvPicPr>
            <a:picLocks noChangeAspect="1"/>
          </p:cNvPicPr>
          <p:nvPr/>
        </p:nvPicPr>
        <p:blipFill>
          <a:blip r:embed="rId3"/>
          <a:stretch>
            <a:fillRect/>
          </a:stretch>
        </p:blipFill>
        <p:spPr>
          <a:xfrm>
            <a:off x="79131" y="1468685"/>
            <a:ext cx="12049670" cy="2719073"/>
          </a:xfrm>
          <a:prstGeom prst="rect">
            <a:avLst/>
          </a:prstGeom>
          <a:solidFill>
            <a:schemeClr val="bg1"/>
          </a:solidFill>
        </p:spPr>
      </p:pic>
      <p:sp>
        <p:nvSpPr>
          <p:cNvPr id="11" name="ZoneTexte 10">
            <a:extLst>
              <a:ext uri="{FF2B5EF4-FFF2-40B4-BE49-F238E27FC236}">
                <a16:creationId xmlns:a16="http://schemas.microsoft.com/office/drawing/2014/main" id="{EFE9ED65-C568-1027-D089-80CFDF41541C}"/>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Résumé schématique des étapes d'une synthèse chimique</a:t>
            </a:r>
            <a:endParaRPr lang="fr-FR" sz="3200" dirty="0"/>
          </a:p>
        </p:txBody>
      </p:sp>
    </p:spTree>
    <p:extLst>
      <p:ext uri="{BB962C8B-B14F-4D97-AF65-F5344CB8AC3E}">
        <p14:creationId xmlns:p14="http://schemas.microsoft.com/office/powerpoint/2010/main" val="3595133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FF0000"/>
                </a:solidFill>
                <a:effectLst/>
                <a:uLnTx/>
                <a:uFillTx/>
                <a:latin typeface="Calibri" panose="020F0502020204030204"/>
                <a:ea typeface="+mn-ea"/>
                <a:cs typeface="+mn-cs"/>
              </a:rPr>
              <a:t>Prof-TC</a:t>
            </a:r>
          </a:p>
        </p:txBody>
      </p:sp>
      <p:sp>
        <p:nvSpPr>
          <p:cNvPr id="6" name="ZoneTexte 5">
            <a:extLst>
              <a:ext uri="{FF2B5EF4-FFF2-40B4-BE49-F238E27FC236}">
                <a16:creationId xmlns:a16="http://schemas.microsoft.com/office/drawing/2014/main" id="{8E1EF46F-BFFD-EC1E-3EBA-34FDDB5B9655}"/>
              </a:ext>
            </a:extLst>
          </p:cNvPr>
          <p:cNvSpPr txBox="1"/>
          <p:nvPr/>
        </p:nvSpPr>
        <p:spPr>
          <a:xfrm>
            <a:off x="2354" y="0"/>
            <a:ext cx="1218964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FF0000"/>
                </a:solidFill>
                <a:effectLst/>
                <a:uLnTx/>
                <a:uFillTx/>
                <a:latin typeface="Comic Sans MS" panose="030F0702030302020204" pitchFamily="66" charset="0"/>
                <a:ea typeface="Calibri" panose="020F0502020204030204" pitchFamily="34" charset="0"/>
                <a:cs typeface="Arial" panose="020B0604020202020204" pitchFamily="34" charset="0"/>
              </a:rPr>
              <a:t>TRANSFORMATIONS CHIMIQUES</a:t>
            </a:r>
            <a:endParaRPr kumimoji="0" lang="fr-F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0BFCF95A-06F6-4E49-44E0-1CAD8D7C9C3F}"/>
              </a:ext>
            </a:extLst>
          </p:cNvPr>
          <p:cNvSpPr txBox="1"/>
          <p:nvPr/>
        </p:nvSpPr>
        <p:spPr>
          <a:xfrm>
            <a:off x="0" y="2305615"/>
            <a:ext cx="12192000"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Calibri" panose="020F0502020204030204" pitchFamily="34" charset="0"/>
                <a:cs typeface="Arial" panose="020B0604020202020204" pitchFamily="34" charset="0"/>
              </a:rPr>
              <a:t>Physique Chimie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Seconde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www.prof-tc.fr</a:t>
            </a:r>
            <a:endParaRPr kumimoji="0" lang="fr-FR"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90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ZoneTexte 4">
            <a:extLst>
              <a:ext uri="{FF2B5EF4-FFF2-40B4-BE49-F238E27FC236}">
                <a16:creationId xmlns:a16="http://schemas.microsoft.com/office/drawing/2014/main" id="{F58FAE17-394D-47B5-806C-BAA95D396C23}"/>
              </a:ext>
            </a:extLst>
          </p:cNvPr>
          <p:cNvSpPr txBox="1"/>
          <p:nvPr/>
        </p:nvSpPr>
        <p:spPr>
          <a:xfrm>
            <a:off x="-1464" y="0"/>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Modélisation d'une transformation chimique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E5D60124-43C3-9CF2-BDDE-B47E1830ACE7}"/>
              </a:ext>
            </a:extLst>
          </p:cNvPr>
          <p:cNvSpPr txBox="1"/>
          <p:nvPr/>
        </p:nvSpPr>
        <p:spPr>
          <a:xfrm>
            <a:off x="-2928" y="550402"/>
            <a:ext cx="12194928" cy="304538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espèces qui sont présentes dans l'état initial sont appelées réactifs et leur quantité de matière diminue au cours de la transformation chimique.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espèces qui apparaissent dans l'état final sont appelées produits et leur quantité de matière augmente au cours de la transformation chimique.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Lorsque la quantité de matière d'une espèce n'évolue pas (ne change pas) au cours d'une transformation chimique, alors c'est une espèce spectatrice. On ne note pas dans les équations chimiques les espèces spectatrices.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902A121E-71F5-DDBA-0F18-9753C7BCF930}"/>
              </a:ext>
            </a:extLst>
          </p:cNvPr>
          <p:cNvSpPr txBox="1"/>
          <p:nvPr/>
        </p:nvSpPr>
        <p:spPr>
          <a:xfrm>
            <a:off x="0" y="4174588"/>
            <a:ext cx="12190536" cy="211064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Pour écrire une équation chimique, on place</a:t>
            </a:r>
            <a:r>
              <a:rPr lang="fr-FR" sz="2400" dirty="0">
                <a:latin typeface="Comic Sans MS" panose="030F0702030302020204" pitchFamily="66" charset="0"/>
                <a:ea typeface="Calibri" panose="020F0502020204030204" pitchFamily="34" charset="0"/>
                <a:cs typeface="Arial" panose="020B0604020202020204" pitchFamily="34" charset="0"/>
              </a:rPr>
              <a:t> l</a:t>
            </a:r>
            <a:r>
              <a:rPr lang="fr-FR" sz="2400" dirty="0">
                <a:effectLst/>
                <a:latin typeface="Comic Sans MS" panose="030F0702030302020204" pitchFamily="66" charset="0"/>
                <a:ea typeface="Calibri" panose="020F0502020204030204" pitchFamily="34" charset="0"/>
                <a:cs typeface="Arial" panose="020B0604020202020204" pitchFamily="34" charset="0"/>
              </a:rPr>
              <a:t>es réactifs sont placés à gauche et les produits à droite de la flèche.</a:t>
            </a:r>
          </a:p>
          <a:p>
            <a:pPr marL="800100" lvl="1" indent="-342900" algn="just">
              <a:lnSpc>
                <a:spcPct val="107000"/>
              </a:lnSpc>
              <a:spcAft>
                <a:spcPts val="800"/>
              </a:spcAft>
              <a:buFont typeface="Arial" panose="020B0604020202020204" pitchFamily="34" charset="0"/>
              <a:buChar char="•"/>
            </a:pPr>
            <a:r>
              <a:rPr lang="fr-FR" sz="2400" dirty="0">
                <a:latin typeface="Comic Sans MS" panose="030F0702030302020204" pitchFamily="66" charset="0"/>
                <a:ea typeface="Calibri" panose="020F0502020204030204" pitchFamily="34" charset="0"/>
                <a:cs typeface="Arial" panose="020B0604020202020204" pitchFamily="34" charset="0"/>
              </a:rPr>
              <a:t>Une simple flèche si la réaction est totale: </a:t>
            </a:r>
            <a:r>
              <a:rPr lang="fr-FR" sz="3200" b="1" dirty="0">
                <a:latin typeface="Comic Sans MS" panose="030F0702030302020204" pitchFamily="66" charset="0"/>
                <a:ea typeface="Calibri" panose="020F0502020204030204" pitchFamily="34" charset="0"/>
                <a:cs typeface="Arial" panose="020B0604020202020204" pitchFamily="34" charset="0"/>
              </a:rPr>
              <a:t>Réactifs </a:t>
            </a:r>
            <a:r>
              <a:rPr lang="fr-FR" sz="3200" b="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fr-FR" sz="3200" b="1" dirty="0">
                <a:latin typeface="Comic Sans MS" panose="030F0702030302020204" pitchFamily="66" charset="0"/>
                <a:ea typeface="Calibri" panose="020F0502020204030204" pitchFamily="34" charset="0"/>
                <a:cs typeface="Arial" panose="020B0604020202020204" pitchFamily="34" charset="0"/>
              </a:rPr>
              <a:t> Produits</a:t>
            </a:r>
            <a:endParaRPr lang="fr-FR" sz="2400" dirty="0">
              <a:latin typeface="Comic Sans MS" panose="030F0702030302020204" pitchFamily="66"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Arial" panose="020B0604020202020204" pitchFamily="34" charset="0"/>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Une double flèche si la réaction est partielle: </a:t>
            </a:r>
            <a:r>
              <a:rPr lang="fr-FR" sz="3200" b="1" dirty="0">
                <a:latin typeface="Comic Sans MS" panose="030F0702030302020204" pitchFamily="66" charset="0"/>
                <a:ea typeface="Calibri" panose="020F0502020204030204" pitchFamily="34" charset="0"/>
                <a:cs typeface="Arial" panose="020B0604020202020204" pitchFamily="34" charset="0"/>
              </a:rPr>
              <a:t>Réactifs </a:t>
            </a:r>
            <a:r>
              <a:rPr lang="fr-FR" sz="3200" b="1" dirty="0">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3200" b="1" dirty="0">
                <a:latin typeface="Comic Sans MS" panose="030F0702030302020204" pitchFamily="66" charset="0"/>
                <a:ea typeface="Calibri" panose="020F0502020204030204" pitchFamily="34" charset="0"/>
                <a:cs typeface="Arial" panose="020B0604020202020204" pitchFamily="34" charset="0"/>
              </a:rPr>
              <a:t> Produits</a:t>
            </a:r>
            <a:endParaRPr lang="fr-FR" sz="2400" b="1" dirty="0">
              <a:latin typeface="Comic Sans MS" panose="030F07020303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790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3BA95078-FB56-940A-B0F3-C1BD3D4EDC61}"/>
              </a:ext>
            </a:extLst>
          </p:cNvPr>
          <p:cNvSpPr txBox="1"/>
          <p:nvPr/>
        </p:nvSpPr>
        <p:spPr>
          <a:xfrm>
            <a:off x="0" y="0"/>
            <a:ext cx="12192000" cy="215244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Au cours d'une transformation chimique, les éléments chimiques et la charge électrique se conservent.</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Il est donc nécessaire d'ajuster les nombres devant les formules chimiques. Ces nombres sont appelés nombres stœchiométriques. On dit que l'on équilibre l'équation chimique.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au 6">
            <a:extLst>
              <a:ext uri="{FF2B5EF4-FFF2-40B4-BE49-F238E27FC236}">
                <a16:creationId xmlns:a16="http://schemas.microsoft.com/office/drawing/2014/main" id="{96227504-688A-275C-547A-3B00B7925902}"/>
              </a:ext>
            </a:extLst>
          </p:cNvPr>
          <p:cNvGraphicFramePr>
            <a:graphicFrameLocks noGrp="1"/>
          </p:cNvGraphicFramePr>
          <p:nvPr>
            <p:extLst>
              <p:ext uri="{D42A27DB-BD31-4B8C-83A1-F6EECF244321}">
                <p14:modId xmlns:p14="http://schemas.microsoft.com/office/powerpoint/2010/main" val="907290933"/>
              </p:ext>
            </p:extLst>
          </p:nvPr>
        </p:nvGraphicFramePr>
        <p:xfrm>
          <a:off x="2771347" y="2186108"/>
          <a:ext cx="6807567" cy="546456"/>
        </p:xfrm>
        <a:graphic>
          <a:graphicData uri="http://schemas.openxmlformats.org/drawingml/2006/table">
            <a:tbl>
              <a:tblPr firstRow="1" firstCol="1" bandRow="1">
                <a:tableStyleId>{5C22544A-7EE6-4342-B048-85BDC9FD1C3A}</a:tableStyleId>
              </a:tblPr>
              <a:tblGrid>
                <a:gridCol w="2986506">
                  <a:extLst>
                    <a:ext uri="{9D8B030D-6E8A-4147-A177-3AD203B41FA5}">
                      <a16:colId xmlns:a16="http://schemas.microsoft.com/office/drawing/2014/main" val="3267373053"/>
                    </a:ext>
                  </a:extLst>
                </a:gridCol>
                <a:gridCol w="829653">
                  <a:extLst>
                    <a:ext uri="{9D8B030D-6E8A-4147-A177-3AD203B41FA5}">
                      <a16:colId xmlns:a16="http://schemas.microsoft.com/office/drawing/2014/main" val="3342053206"/>
                    </a:ext>
                  </a:extLst>
                </a:gridCol>
                <a:gridCol w="2991408">
                  <a:extLst>
                    <a:ext uri="{9D8B030D-6E8A-4147-A177-3AD203B41FA5}">
                      <a16:colId xmlns:a16="http://schemas.microsoft.com/office/drawing/2014/main" val="1099699145"/>
                    </a:ext>
                  </a:extLst>
                </a:gridCol>
              </a:tblGrid>
              <a:tr h="546456">
                <a:tc>
                  <a:txBody>
                    <a:bodyPr/>
                    <a:lstStyle/>
                    <a:p>
                      <a:pPr algn="ctr">
                        <a:lnSpc>
                          <a:spcPct val="107000"/>
                        </a:lnSpc>
                        <a:spcAft>
                          <a:spcPts val="800"/>
                        </a:spcAft>
                      </a:pPr>
                      <a:r>
                        <a:rPr lang="fr-FR" sz="3200" dirty="0">
                          <a:solidFill>
                            <a:srgbClr val="0070C0"/>
                          </a:solidFill>
                          <a:effectLst/>
                        </a:rPr>
                        <a:t>2 C</a:t>
                      </a:r>
                      <a:r>
                        <a:rPr lang="fr-FR" sz="3200" baseline="-25000" dirty="0">
                          <a:solidFill>
                            <a:srgbClr val="0070C0"/>
                          </a:solidFill>
                          <a:effectLst/>
                        </a:rPr>
                        <a:t>4</a:t>
                      </a:r>
                      <a:r>
                        <a:rPr lang="fr-FR" sz="3200" dirty="0">
                          <a:solidFill>
                            <a:srgbClr val="0070C0"/>
                          </a:solidFill>
                          <a:effectLst/>
                        </a:rPr>
                        <a:t>H</a:t>
                      </a:r>
                      <a:r>
                        <a:rPr lang="fr-FR" sz="3200" baseline="-25000" dirty="0">
                          <a:solidFill>
                            <a:srgbClr val="0070C0"/>
                          </a:solidFill>
                          <a:effectLst/>
                        </a:rPr>
                        <a:t>10</a:t>
                      </a:r>
                      <a:r>
                        <a:rPr lang="fr-FR" sz="3200" dirty="0">
                          <a:solidFill>
                            <a:srgbClr val="0070C0"/>
                          </a:solidFill>
                          <a:effectLst/>
                        </a:rPr>
                        <a:t> + 13 O</a:t>
                      </a:r>
                      <a:r>
                        <a:rPr lang="fr-FR" sz="3200" baseline="-25000" dirty="0">
                          <a:solidFill>
                            <a:srgbClr val="0070C0"/>
                          </a:solidFill>
                          <a:effectLst/>
                        </a:rPr>
                        <a:t>2</a:t>
                      </a:r>
                      <a:endParaRPr lang="fr-FR"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dirty="0">
                          <a:solidFill>
                            <a:srgbClr val="0070C0"/>
                          </a:solidFill>
                          <a:effectLst/>
                        </a:rPr>
                        <a:t>→</a:t>
                      </a:r>
                      <a:endParaRPr lang="fr-FR"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dirty="0">
                          <a:solidFill>
                            <a:srgbClr val="0070C0"/>
                          </a:solidFill>
                          <a:effectLst/>
                        </a:rPr>
                        <a:t>8 CO</a:t>
                      </a:r>
                      <a:r>
                        <a:rPr lang="fr-FR" sz="3200" baseline="-25000" dirty="0">
                          <a:solidFill>
                            <a:srgbClr val="0070C0"/>
                          </a:solidFill>
                          <a:effectLst/>
                        </a:rPr>
                        <a:t>2</a:t>
                      </a:r>
                      <a:r>
                        <a:rPr lang="fr-FR" sz="3200" dirty="0">
                          <a:solidFill>
                            <a:srgbClr val="0070C0"/>
                          </a:solidFill>
                          <a:effectLst/>
                        </a:rPr>
                        <a:t> + 10 H</a:t>
                      </a:r>
                      <a:r>
                        <a:rPr lang="fr-FR" sz="3200" baseline="-25000" dirty="0">
                          <a:solidFill>
                            <a:srgbClr val="0070C0"/>
                          </a:solidFill>
                          <a:effectLst/>
                        </a:rPr>
                        <a:t>2</a:t>
                      </a:r>
                      <a:r>
                        <a:rPr lang="fr-FR" sz="3200" dirty="0">
                          <a:solidFill>
                            <a:srgbClr val="0070C0"/>
                          </a:solidFill>
                          <a:effectLst/>
                        </a:rPr>
                        <a:t>O</a:t>
                      </a:r>
                      <a:endParaRPr lang="fr-FR"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2892542"/>
                  </a:ext>
                </a:extLst>
              </a:tr>
            </a:tbl>
          </a:graphicData>
        </a:graphic>
      </p:graphicFrame>
      <p:graphicFrame>
        <p:nvGraphicFramePr>
          <p:cNvPr id="8" name="Tableau 7">
            <a:extLst>
              <a:ext uri="{FF2B5EF4-FFF2-40B4-BE49-F238E27FC236}">
                <a16:creationId xmlns:a16="http://schemas.microsoft.com/office/drawing/2014/main" id="{FF9DBD61-7B62-6451-3DCE-61C054C45D5E}"/>
              </a:ext>
            </a:extLst>
          </p:cNvPr>
          <p:cNvGraphicFramePr>
            <a:graphicFrameLocks noGrp="1"/>
          </p:cNvGraphicFramePr>
          <p:nvPr>
            <p:extLst>
              <p:ext uri="{D42A27DB-BD31-4B8C-83A1-F6EECF244321}">
                <p14:modId xmlns:p14="http://schemas.microsoft.com/office/powerpoint/2010/main" val="1156460583"/>
              </p:ext>
            </p:extLst>
          </p:nvPr>
        </p:nvGraphicFramePr>
        <p:xfrm>
          <a:off x="3549467" y="2860461"/>
          <a:ext cx="5242842" cy="612499"/>
        </p:xfrm>
        <a:graphic>
          <a:graphicData uri="http://schemas.openxmlformats.org/drawingml/2006/table">
            <a:tbl>
              <a:tblPr firstRow="1" firstCol="1" bandRow="1">
                <a:tableStyleId>{5C22544A-7EE6-4342-B048-85BDC9FD1C3A}</a:tableStyleId>
              </a:tblPr>
              <a:tblGrid>
                <a:gridCol w="2300055">
                  <a:extLst>
                    <a:ext uri="{9D8B030D-6E8A-4147-A177-3AD203B41FA5}">
                      <a16:colId xmlns:a16="http://schemas.microsoft.com/office/drawing/2014/main" val="4283565887"/>
                    </a:ext>
                  </a:extLst>
                </a:gridCol>
                <a:gridCol w="638957">
                  <a:extLst>
                    <a:ext uri="{9D8B030D-6E8A-4147-A177-3AD203B41FA5}">
                      <a16:colId xmlns:a16="http://schemas.microsoft.com/office/drawing/2014/main" val="2797369640"/>
                    </a:ext>
                  </a:extLst>
                </a:gridCol>
                <a:gridCol w="2303830">
                  <a:extLst>
                    <a:ext uri="{9D8B030D-6E8A-4147-A177-3AD203B41FA5}">
                      <a16:colId xmlns:a16="http://schemas.microsoft.com/office/drawing/2014/main" val="2462279711"/>
                    </a:ext>
                  </a:extLst>
                </a:gridCol>
              </a:tblGrid>
              <a:tr h="612499">
                <a:tc>
                  <a:txBody>
                    <a:bodyPr/>
                    <a:lstStyle/>
                    <a:p>
                      <a:pPr algn="ctr">
                        <a:lnSpc>
                          <a:spcPct val="107000"/>
                        </a:lnSpc>
                        <a:spcAft>
                          <a:spcPts val="800"/>
                        </a:spcAft>
                      </a:pPr>
                      <a:r>
                        <a:rPr lang="fr-FR" sz="3200" dirty="0">
                          <a:solidFill>
                            <a:srgbClr val="0070C0"/>
                          </a:solidFill>
                          <a:effectLst/>
                        </a:rPr>
                        <a:t>CH</a:t>
                      </a:r>
                      <a:r>
                        <a:rPr lang="fr-FR" sz="3200" baseline="-25000" dirty="0">
                          <a:solidFill>
                            <a:srgbClr val="0070C0"/>
                          </a:solidFill>
                          <a:effectLst/>
                        </a:rPr>
                        <a:t>4</a:t>
                      </a:r>
                      <a:r>
                        <a:rPr lang="fr-FR" sz="3200" dirty="0">
                          <a:solidFill>
                            <a:srgbClr val="0070C0"/>
                          </a:solidFill>
                          <a:effectLst/>
                        </a:rPr>
                        <a:t> + 2 O</a:t>
                      </a:r>
                      <a:r>
                        <a:rPr lang="fr-FR" sz="3200" baseline="-25000" dirty="0">
                          <a:solidFill>
                            <a:srgbClr val="0070C0"/>
                          </a:solidFill>
                          <a:effectLst/>
                        </a:rPr>
                        <a:t>2</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dirty="0">
                          <a:solidFill>
                            <a:srgbClr val="0070C0"/>
                          </a:solidFill>
                          <a:effectLst/>
                        </a:rPr>
                        <a:t>→</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dirty="0">
                          <a:solidFill>
                            <a:srgbClr val="0070C0"/>
                          </a:solidFill>
                          <a:effectLst/>
                        </a:rPr>
                        <a:t>CO</a:t>
                      </a:r>
                      <a:r>
                        <a:rPr lang="fr-FR" sz="3200" baseline="-25000" dirty="0">
                          <a:solidFill>
                            <a:srgbClr val="0070C0"/>
                          </a:solidFill>
                          <a:effectLst/>
                        </a:rPr>
                        <a:t>2</a:t>
                      </a:r>
                      <a:r>
                        <a:rPr lang="fr-FR" sz="3200" dirty="0">
                          <a:solidFill>
                            <a:srgbClr val="0070C0"/>
                          </a:solidFill>
                          <a:effectLst/>
                        </a:rPr>
                        <a:t> + 2 H</a:t>
                      </a:r>
                      <a:r>
                        <a:rPr lang="fr-FR" sz="3200" baseline="-25000" dirty="0">
                          <a:solidFill>
                            <a:srgbClr val="0070C0"/>
                          </a:solidFill>
                          <a:effectLst/>
                        </a:rPr>
                        <a:t>2</a:t>
                      </a:r>
                      <a:r>
                        <a:rPr lang="fr-FR" sz="3200" dirty="0">
                          <a:solidFill>
                            <a:srgbClr val="0070C0"/>
                          </a:solidFill>
                          <a:effectLst/>
                        </a:rPr>
                        <a:t>O</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0060759"/>
                  </a:ext>
                </a:extLst>
              </a:tr>
            </a:tbl>
          </a:graphicData>
        </a:graphic>
      </p:graphicFrame>
      <p:graphicFrame>
        <p:nvGraphicFramePr>
          <p:cNvPr id="9" name="Tableau 8">
            <a:extLst>
              <a:ext uri="{FF2B5EF4-FFF2-40B4-BE49-F238E27FC236}">
                <a16:creationId xmlns:a16="http://schemas.microsoft.com/office/drawing/2014/main" id="{D23BFA22-F65D-2C29-8293-24991FE6BB82}"/>
              </a:ext>
            </a:extLst>
          </p:cNvPr>
          <p:cNvGraphicFramePr>
            <a:graphicFrameLocks noGrp="1"/>
          </p:cNvGraphicFramePr>
          <p:nvPr>
            <p:extLst>
              <p:ext uri="{D42A27DB-BD31-4B8C-83A1-F6EECF244321}">
                <p14:modId xmlns:p14="http://schemas.microsoft.com/office/powerpoint/2010/main" val="1835320648"/>
              </p:ext>
            </p:extLst>
          </p:nvPr>
        </p:nvGraphicFramePr>
        <p:xfrm>
          <a:off x="3145618" y="3533895"/>
          <a:ext cx="6332490" cy="613772"/>
        </p:xfrm>
        <a:graphic>
          <a:graphicData uri="http://schemas.openxmlformats.org/drawingml/2006/table">
            <a:tbl>
              <a:tblPr firstRow="1" firstCol="1" bandRow="1">
                <a:tableStyleId>{5C22544A-7EE6-4342-B048-85BDC9FD1C3A}</a:tableStyleId>
              </a:tblPr>
              <a:tblGrid>
                <a:gridCol w="2646592">
                  <a:extLst>
                    <a:ext uri="{9D8B030D-6E8A-4147-A177-3AD203B41FA5}">
                      <a16:colId xmlns:a16="http://schemas.microsoft.com/office/drawing/2014/main" val="682597721"/>
                    </a:ext>
                  </a:extLst>
                </a:gridCol>
                <a:gridCol w="735225">
                  <a:extLst>
                    <a:ext uri="{9D8B030D-6E8A-4147-A177-3AD203B41FA5}">
                      <a16:colId xmlns:a16="http://schemas.microsoft.com/office/drawing/2014/main" val="4212070298"/>
                    </a:ext>
                  </a:extLst>
                </a:gridCol>
                <a:gridCol w="2950673">
                  <a:extLst>
                    <a:ext uri="{9D8B030D-6E8A-4147-A177-3AD203B41FA5}">
                      <a16:colId xmlns:a16="http://schemas.microsoft.com/office/drawing/2014/main" val="1130250152"/>
                    </a:ext>
                  </a:extLst>
                </a:gridCol>
              </a:tblGrid>
              <a:tr h="613772">
                <a:tc>
                  <a:txBody>
                    <a:bodyPr/>
                    <a:lstStyle/>
                    <a:p>
                      <a:pPr algn="ctr">
                        <a:lnSpc>
                          <a:spcPct val="107000"/>
                        </a:lnSpc>
                        <a:spcAft>
                          <a:spcPts val="800"/>
                        </a:spcAft>
                      </a:pPr>
                      <a:r>
                        <a:rPr lang="fr-FR" sz="3200" dirty="0">
                          <a:solidFill>
                            <a:srgbClr val="0070C0"/>
                          </a:solidFill>
                          <a:effectLst/>
                        </a:rPr>
                        <a:t>Zn + 2 H</a:t>
                      </a:r>
                      <a:r>
                        <a:rPr lang="fr-FR" sz="3200" baseline="-25000" dirty="0">
                          <a:solidFill>
                            <a:srgbClr val="0070C0"/>
                          </a:solidFill>
                          <a:effectLst/>
                        </a:rPr>
                        <a:t>3</a:t>
                      </a:r>
                      <a:r>
                        <a:rPr lang="fr-FR" sz="3200" dirty="0">
                          <a:solidFill>
                            <a:srgbClr val="0070C0"/>
                          </a:solidFill>
                          <a:effectLst/>
                        </a:rPr>
                        <a:t>O</a:t>
                      </a:r>
                      <a:r>
                        <a:rPr lang="fr-FR" sz="3200" baseline="30000" dirty="0">
                          <a:solidFill>
                            <a:srgbClr val="0070C0"/>
                          </a:solidFill>
                          <a:effectLst/>
                        </a:rPr>
                        <a:t>+</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a:solidFill>
                            <a:srgbClr val="0070C0"/>
                          </a:solidFill>
                          <a:effectLst/>
                        </a:rPr>
                        <a:t>→</a:t>
                      </a:r>
                      <a:endParaRPr lang="fr-FR" sz="2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dirty="0">
                          <a:solidFill>
                            <a:srgbClr val="0070C0"/>
                          </a:solidFill>
                          <a:effectLst/>
                        </a:rPr>
                        <a:t>Zn</a:t>
                      </a:r>
                      <a:r>
                        <a:rPr lang="fr-FR" sz="3200" baseline="30000" dirty="0">
                          <a:solidFill>
                            <a:srgbClr val="0070C0"/>
                          </a:solidFill>
                          <a:effectLst/>
                        </a:rPr>
                        <a:t>2+</a:t>
                      </a:r>
                      <a:r>
                        <a:rPr lang="fr-FR" sz="3200" dirty="0">
                          <a:solidFill>
                            <a:srgbClr val="0070C0"/>
                          </a:solidFill>
                          <a:effectLst/>
                        </a:rPr>
                        <a:t> + H</a:t>
                      </a:r>
                      <a:r>
                        <a:rPr lang="fr-FR" sz="3200" baseline="-25000" dirty="0">
                          <a:solidFill>
                            <a:srgbClr val="0070C0"/>
                          </a:solidFill>
                          <a:effectLst/>
                        </a:rPr>
                        <a:t>2</a:t>
                      </a:r>
                      <a:r>
                        <a:rPr lang="fr-FR" sz="3200" dirty="0">
                          <a:solidFill>
                            <a:srgbClr val="0070C0"/>
                          </a:solidFill>
                          <a:effectLst/>
                        </a:rPr>
                        <a:t> + 2 H</a:t>
                      </a:r>
                      <a:r>
                        <a:rPr lang="fr-FR" sz="3200" baseline="-25000" dirty="0">
                          <a:solidFill>
                            <a:srgbClr val="0070C0"/>
                          </a:solidFill>
                          <a:effectLst/>
                        </a:rPr>
                        <a:t>2</a:t>
                      </a:r>
                      <a:r>
                        <a:rPr lang="fr-FR" sz="3200" dirty="0">
                          <a:solidFill>
                            <a:srgbClr val="0070C0"/>
                          </a:solidFill>
                          <a:effectLst/>
                        </a:rPr>
                        <a:t>0</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3756963"/>
                  </a:ext>
                </a:extLst>
              </a:tr>
            </a:tbl>
          </a:graphicData>
        </a:graphic>
      </p:graphicFrame>
      <p:graphicFrame>
        <p:nvGraphicFramePr>
          <p:cNvPr id="10" name="Tableau 9">
            <a:extLst>
              <a:ext uri="{FF2B5EF4-FFF2-40B4-BE49-F238E27FC236}">
                <a16:creationId xmlns:a16="http://schemas.microsoft.com/office/drawing/2014/main" id="{C6AF9E45-0D7D-C89B-B203-9D28B539B8B1}"/>
              </a:ext>
            </a:extLst>
          </p:cNvPr>
          <p:cNvGraphicFramePr>
            <a:graphicFrameLocks noGrp="1"/>
          </p:cNvGraphicFramePr>
          <p:nvPr>
            <p:extLst>
              <p:ext uri="{D42A27DB-BD31-4B8C-83A1-F6EECF244321}">
                <p14:modId xmlns:p14="http://schemas.microsoft.com/office/powerpoint/2010/main" val="4255821874"/>
              </p:ext>
            </p:extLst>
          </p:nvPr>
        </p:nvGraphicFramePr>
        <p:xfrm>
          <a:off x="2381455" y="4207315"/>
          <a:ext cx="7429089" cy="691137"/>
        </p:xfrm>
        <a:graphic>
          <a:graphicData uri="http://schemas.openxmlformats.org/drawingml/2006/table">
            <a:tbl>
              <a:tblPr firstRow="1" firstCol="1" bandRow="1">
                <a:tableStyleId>{5C22544A-7EE6-4342-B048-85BDC9FD1C3A}</a:tableStyleId>
              </a:tblPr>
              <a:tblGrid>
                <a:gridCol w="3396285">
                  <a:extLst>
                    <a:ext uri="{9D8B030D-6E8A-4147-A177-3AD203B41FA5}">
                      <a16:colId xmlns:a16="http://schemas.microsoft.com/office/drawing/2014/main" val="1109701612"/>
                    </a:ext>
                  </a:extLst>
                </a:gridCol>
                <a:gridCol w="765408">
                  <a:extLst>
                    <a:ext uri="{9D8B030D-6E8A-4147-A177-3AD203B41FA5}">
                      <a16:colId xmlns:a16="http://schemas.microsoft.com/office/drawing/2014/main" val="3093412357"/>
                    </a:ext>
                  </a:extLst>
                </a:gridCol>
                <a:gridCol w="3267396">
                  <a:extLst>
                    <a:ext uri="{9D8B030D-6E8A-4147-A177-3AD203B41FA5}">
                      <a16:colId xmlns:a16="http://schemas.microsoft.com/office/drawing/2014/main" val="1745716074"/>
                    </a:ext>
                  </a:extLst>
                </a:gridCol>
              </a:tblGrid>
              <a:tr h="691137">
                <a:tc>
                  <a:txBody>
                    <a:bodyPr/>
                    <a:lstStyle/>
                    <a:p>
                      <a:pPr algn="ctr">
                        <a:lnSpc>
                          <a:spcPct val="107000"/>
                        </a:lnSpc>
                        <a:spcAft>
                          <a:spcPts val="800"/>
                        </a:spcAft>
                      </a:pPr>
                      <a:r>
                        <a:rPr lang="fr-FR" sz="3200" dirty="0">
                          <a:solidFill>
                            <a:srgbClr val="0070C0"/>
                          </a:solidFill>
                          <a:effectLst/>
                        </a:rPr>
                        <a:t>CaCO</a:t>
                      </a:r>
                      <a:r>
                        <a:rPr lang="fr-FR" sz="3200" baseline="-25000" dirty="0">
                          <a:solidFill>
                            <a:srgbClr val="0070C0"/>
                          </a:solidFill>
                          <a:effectLst/>
                        </a:rPr>
                        <a:t>3</a:t>
                      </a:r>
                      <a:r>
                        <a:rPr lang="fr-FR" sz="3200" dirty="0">
                          <a:solidFill>
                            <a:srgbClr val="0070C0"/>
                          </a:solidFill>
                          <a:effectLst/>
                        </a:rPr>
                        <a:t> + 2 H</a:t>
                      </a:r>
                      <a:r>
                        <a:rPr lang="fr-FR" sz="3200" baseline="-25000" dirty="0">
                          <a:solidFill>
                            <a:srgbClr val="0070C0"/>
                          </a:solidFill>
                          <a:effectLst/>
                        </a:rPr>
                        <a:t>3</a:t>
                      </a:r>
                      <a:r>
                        <a:rPr lang="fr-FR" sz="3200" dirty="0">
                          <a:solidFill>
                            <a:srgbClr val="0070C0"/>
                          </a:solidFill>
                          <a:effectLst/>
                        </a:rPr>
                        <a:t>O</a:t>
                      </a:r>
                      <a:r>
                        <a:rPr lang="fr-FR" sz="3200" baseline="30000" dirty="0">
                          <a:solidFill>
                            <a:srgbClr val="0070C0"/>
                          </a:solidFill>
                          <a:effectLst/>
                        </a:rPr>
                        <a:t>+</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a:solidFill>
                            <a:srgbClr val="0070C0"/>
                          </a:solidFill>
                          <a:effectLst/>
                        </a:rPr>
                        <a:t>→</a:t>
                      </a:r>
                      <a:endParaRPr lang="fr-FR" sz="2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dirty="0">
                          <a:solidFill>
                            <a:srgbClr val="0070C0"/>
                          </a:solidFill>
                          <a:effectLst/>
                        </a:rPr>
                        <a:t>Ca</a:t>
                      </a:r>
                      <a:r>
                        <a:rPr lang="fr-FR" sz="3200" baseline="30000" dirty="0">
                          <a:solidFill>
                            <a:srgbClr val="0070C0"/>
                          </a:solidFill>
                          <a:effectLst/>
                        </a:rPr>
                        <a:t>2+</a:t>
                      </a:r>
                      <a:r>
                        <a:rPr lang="fr-FR" sz="3200" dirty="0">
                          <a:solidFill>
                            <a:srgbClr val="0070C0"/>
                          </a:solidFill>
                          <a:effectLst/>
                        </a:rPr>
                        <a:t> + CO</a:t>
                      </a:r>
                      <a:r>
                        <a:rPr lang="fr-FR" sz="3200" baseline="-25000" dirty="0">
                          <a:solidFill>
                            <a:srgbClr val="0070C0"/>
                          </a:solidFill>
                          <a:effectLst/>
                        </a:rPr>
                        <a:t>2</a:t>
                      </a:r>
                      <a:r>
                        <a:rPr lang="fr-FR" sz="3200" dirty="0">
                          <a:solidFill>
                            <a:srgbClr val="0070C0"/>
                          </a:solidFill>
                          <a:effectLst/>
                        </a:rPr>
                        <a:t> + 3 H</a:t>
                      </a:r>
                      <a:r>
                        <a:rPr lang="fr-FR" sz="3200" baseline="-25000" dirty="0">
                          <a:solidFill>
                            <a:srgbClr val="0070C0"/>
                          </a:solidFill>
                          <a:effectLst/>
                        </a:rPr>
                        <a:t>2</a:t>
                      </a:r>
                      <a:r>
                        <a:rPr lang="fr-FR" sz="3200" dirty="0">
                          <a:solidFill>
                            <a:srgbClr val="0070C0"/>
                          </a:solidFill>
                          <a:effectLst/>
                        </a:rPr>
                        <a:t>0</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414123"/>
                  </a:ext>
                </a:extLst>
              </a:tr>
            </a:tbl>
          </a:graphicData>
        </a:graphic>
      </p:graphicFrame>
      <p:graphicFrame>
        <p:nvGraphicFramePr>
          <p:cNvPr id="11" name="Tableau 10">
            <a:extLst>
              <a:ext uri="{FF2B5EF4-FFF2-40B4-BE49-F238E27FC236}">
                <a16:creationId xmlns:a16="http://schemas.microsoft.com/office/drawing/2014/main" id="{76C83ED8-F16B-F353-6793-F86D921EF4E0}"/>
              </a:ext>
            </a:extLst>
          </p:cNvPr>
          <p:cNvGraphicFramePr>
            <a:graphicFrameLocks noGrp="1"/>
          </p:cNvGraphicFramePr>
          <p:nvPr>
            <p:extLst>
              <p:ext uri="{D42A27DB-BD31-4B8C-83A1-F6EECF244321}">
                <p14:modId xmlns:p14="http://schemas.microsoft.com/office/powerpoint/2010/main" val="4156420458"/>
              </p:ext>
            </p:extLst>
          </p:nvPr>
        </p:nvGraphicFramePr>
        <p:xfrm>
          <a:off x="3822474" y="4869402"/>
          <a:ext cx="4696827" cy="612496"/>
        </p:xfrm>
        <a:graphic>
          <a:graphicData uri="http://schemas.openxmlformats.org/drawingml/2006/table">
            <a:tbl>
              <a:tblPr firstRow="1" firstCol="1" bandRow="1">
                <a:tableStyleId>{5C22544A-7EE6-4342-B048-85BDC9FD1C3A}</a:tableStyleId>
              </a:tblPr>
              <a:tblGrid>
                <a:gridCol w="2052410">
                  <a:extLst>
                    <a:ext uri="{9D8B030D-6E8A-4147-A177-3AD203B41FA5}">
                      <a16:colId xmlns:a16="http://schemas.microsoft.com/office/drawing/2014/main" val="1172576632"/>
                    </a:ext>
                  </a:extLst>
                </a:gridCol>
                <a:gridCol w="590264">
                  <a:extLst>
                    <a:ext uri="{9D8B030D-6E8A-4147-A177-3AD203B41FA5}">
                      <a16:colId xmlns:a16="http://schemas.microsoft.com/office/drawing/2014/main" val="2790250183"/>
                    </a:ext>
                  </a:extLst>
                </a:gridCol>
                <a:gridCol w="2054153">
                  <a:extLst>
                    <a:ext uri="{9D8B030D-6E8A-4147-A177-3AD203B41FA5}">
                      <a16:colId xmlns:a16="http://schemas.microsoft.com/office/drawing/2014/main" val="2845509722"/>
                    </a:ext>
                  </a:extLst>
                </a:gridCol>
              </a:tblGrid>
              <a:tr h="612496">
                <a:tc>
                  <a:txBody>
                    <a:bodyPr/>
                    <a:lstStyle/>
                    <a:p>
                      <a:pPr algn="ctr">
                        <a:lnSpc>
                          <a:spcPct val="107000"/>
                        </a:lnSpc>
                        <a:spcAft>
                          <a:spcPts val="800"/>
                        </a:spcAft>
                      </a:pPr>
                      <a:r>
                        <a:rPr lang="fr-FR" sz="3200" dirty="0">
                          <a:solidFill>
                            <a:srgbClr val="0070C0"/>
                          </a:solidFill>
                          <a:effectLst/>
                        </a:rPr>
                        <a:t>H</a:t>
                      </a:r>
                      <a:r>
                        <a:rPr lang="fr-FR" sz="3200" baseline="30000" dirty="0">
                          <a:solidFill>
                            <a:srgbClr val="0070C0"/>
                          </a:solidFill>
                          <a:effectLst/>
                        </a:rPr>
                        <a:t>+</a:t>
                      </a:r>
                      <a:r>
                        <a:rPr lang="fr-FR" sz="3200" dirty="0">
                          <a:solidFill>
                            <a:srgbClr val="0070C0"/>
                          </a:solidFill>
                          <a:effectLst/>
                        </a:rPr>
                        <a:t> + HO</a:t>
                      </a:r>
                      <a:r>
                        <a:rPr lang="fr-FR" sz="3200" baseline="30000" dirty="0">
                          <a:solidFill>
                            <a:srgbClr val="0070C0"/>
                          </a:solidFill>
                          <a:effectLst/>
                        </a:rPr>
                        <a:t>-</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a:solidFill>
                            <a:srgbClr val="0070C0"/>
                          </a:solidFill>
                          <a:effectLst/>
                        </a:rPr>
                        <a:t>→</a:t>
                      </a:r>
                      <a:endParaRPr lang="fr-FR" sz="2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dirty="0">
                          <a:solidFill>
                            <a:srgbClr val="0070C0"/>
                          </a:solidFill>
                          <a:effectLst/>
                        </a:rPr>
                        <a:t>H</a:t>
                      </a:r>
                      <a:r>
                        <a:rPr lang="fr-FR" sz="3200" baseline="-25000" dirty="0">
                          <a:solidFill>
                            <a:srgbClr val="0070C0"/>
                          </a:solidFill>
                          <a:effectLst/>
                        </a:rPr>
                        <a:t>2</a:t>
                      </a:r>
                      <a:r>
                        <a:rPr lang="fr-FR" sz="3200" dirty="0">
                          <a:solidFill>
                            <a:srgbClr val="0070C0"/>
                          </a:solidFill>
                          <a:effectLst/>
                        </a:rPr>
                        <a:t>0</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5506898"/>
                  </a:ext>
                </a:extLst>
              </a:tr>
            </a:tbl>
          </a:graphicData>
        </a:graphic>
      </p:graphicFrame>
    </p:spTree>
    <p:extLst>
      <p:ext uri="{BB962C8B-B14F-4D97-AF65-F5344CB8AC3E}">
        <p14:creationId xmlns:p14="http://schemas.microsoft.com/office/powerpoint/2010/main" val="396091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58AE0D6C-5784-CF54-EB9C-BF3D2D6E2BFC}"/>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Bilan de matière et réactif limitant</a:t>
            </a:r>
            <a:endParaRPr lang="fr-FR" sz="3200" dirty="0"/>
          </a:p>
        </p:txBody>
      </p:sp>
      <p:sp>
        <p:nvSpPr>
          <p:cNvPr id="7" name="ZoneTexte 6">
            <a:extLst>
              <a:ext uri="{FF2B5EF4-FFF2-40B4-BE49-F238E27FC236}">
                <a16:creationId xmlns:a16="http://schemas.microsoft.com/office/drawing/2014/main" id="{17ABC71F-E883-8583-A4B9-A5531ED0CFF3}"/>
              </a:ext>
            </a:extLst>
          </p:cNvPr>
          <p:cNvSpPr txBox="1"/>
          <p:nvPr/>
        </p:nvSpPr>
        <p:spPr>
          <a:xfrm>
            <a:off x="-1464" y="606350"/>
            <a:ext cx="12192000" cy="43769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bilan de matière consiste à faire l'inventaire de toutes les espèces présentes à l'état final (après la transformation chimique) et à donner les quantités de matière de chacune.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Lorsque, au cours d'une transformation chimique, un des réactifs est entièrement consommé, on l'appelle le réactif limitant.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Si tous les réactifs sont entièrement consommés, on dit alors que le mélange est en proportion stœchiométrique.</a:t>
            </a:r>
          </a:p>
          <a:p>
            <a:pPr marL="0" marR="0" lvl="0" indent="0" algn="just" defTabSz="914400" rtl="0" eaLnBrk="0" fontAlgn="base" latinLnBrk="0" hangingPunct="0">
              <a:lnSpc>
                <a:spcPct val="100000"/>
              </a:lnSpc>
              <a:spcAft>
                <a:spcPts val="80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Consid</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rons l'</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quation-bilan de la combustion du m</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thane.</a:t>
            </a:r>
          </a:p>
          <a:p>
            <a:pPr marL="0" marR="0" lvl="0" indent="0" algn="just" defTabSz="914400" rtl="0" eaLnBrk="0" fontAlgn="base" latinLnBrk="0" hangingPunct="0">
              <a:lnSpc>
                <a:spcPct val="100000"/>
              </a:lnSpc>
              <a:spcAft>
                <a:spcPts val="80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Plusieurs cas peuvent se produire suivant les quantit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s respectives de butane n(C</a:t>
            </a:r>
            <a:r>
              <a:rPr kumimoji="0" lang="fr-FR" altLang="fr-FR" sz="2400" b="0" i="0" u="none" strike="noStrike" cap="none" normalizeH="0" baseline="-3000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4</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H</a:t>
            </a:r>
            <a:r>
              <a:rPr kumimoji="0" lang="fr-FR" altLang="fr-FR" sz="2400" b="0" i="0" u="none" strike="noStrike" cap="none" normalizeH="0" baseline="-3000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10</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et de dioxyg</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ne n(O</a:t>
            </a:r>
            <a:r>
              <a:rPr kumimoji="0" lang="fr-FR" altLang="fr-FR" sz="2400" b="0" i="0" u="none" strike="noStrike" cap="none" normalizeH="0" baseline="-3000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2</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au 7">
            <a:extLst>
              <a:ext uri="{FF2B5EF4-FFF2-40B4-BE49-F238E27FC236}">
                <a16:creationId xmlns:a16="http://schemas.microsoft.com/office/drawing/2014/main" id="{074C2760-8D52-D744-C3F2-F58655106047}"/>
              </a:ext>
            </a:extLst>
          </p:cNvPr>
          <p:cNvGraphicFramePr>
            <a:graphicFrameLocks noGrp="1"/>
          </p:cNvGraphicFramePr>
          <p:nvPr>
            <p:extLst>
              <p:ext uri="{D42A27DB-BD31-4B8C-83A1-F6EECF244321}">
                <p14:modId xmlns:p14="http://schemas.microsoft.com/office/powerpoint/2010/main" val="3070201420"/>
              </p:ext>
            </p:extLst>
          </p:nvPr>
        </p:nvGraphicFramePr>
        <p:xfrm>
          <a:off x="2956331" y="5060578"/>
          <a:ext cx="6279338" cy="647130"/>
        </p:xfrm>
        <a:graphic>
          <a:graphicData uri="http://schemas.openxmlformats.org/drawingml/2006/table">
            <a:tbl>
              <a:tblPr firstRow="1" firstCol="1" bandRow="1">
                <a:tableStyleId>{5C22544A-7EE6-4342-B048-85BDC9FD1C3A}</a:tableStyleId>
              </a:tblPr>
              <a:tblGrid>
                <a:gridCol w="2754770">
                  <a:extLst>
                    <a:ext uri="{9D8B030D-6E8A-4147-A177-3AD203B41FA5}">
                      <a16:colId xmlns:a16="http://schemas.microsoft.com/office/drawing/2014/main" val="1332915069"/>
                    </a:ext>
                  </a:extLst>
                </a:gridCol>
                <a:gridCol w="765277">
                  <a:extLst>
                    <a:ext uri="{9D8B030D-6E8A-4147-A177-3AD203B41FA5}">
                      <a16:colId xmlns:a16="http://schemas.microsoft.com/office/drawing/2014/main" val="3263573375"/>
                    </a:ext>
                  </a:extLst>
                </a:gridCol>
                <a:gridCol w="2759291">
                  <a:extLst>
                    <a:ext uri="{9D8B030D-6E8A-4147-A177-3AD203B41FA5}">
                      <a16:colId xmlns:a16="http://schemas.microsoft.com/office/drawing/2014/main" val="2670132827"/>
                    </a:ext>
                  </a:extLst>
                </a:gridCol>
              </a:tblGrid>
              <a:tr h="647130">
                <a:tc>
                  <a:txBody>
                    <a:bodyPr/>
                    <a:lstStyle/>
                    <a:p>
                      <a:pPr algn="ctr">
                        <a:lnSpc>
                          <a:spcPct val="107000"/>
                        </a:lnSpc>
                        <a:spcAft>
                          <a:spcPts val="800"/>
                        </a:spcAft>
                      </a:pPr>
                      <a:r>
                        <a:rPr lang="fr-FR" sz="3200">
                          <a:solidFill>
                            <a:srgbClr val="0070C0"/>
                          </a:solidFill>
                          <a:effectLst/>
                        </a:rPr>
                        <a:t>CH</a:t>
                      </a:r>
                      <a:r>
                        <a:rPr lang="fr-FR" sz="3200" baseline="-25000">
                          <a:solidFill>
                            <a:srgbClr val="0070C0"/>
                          </a:solidFill>
                          <a:effectLst/>
                        </a:rPr>
                        <a:t>4(g)</a:t>
                      </a:r>
                      <a:r>
                        <a:rPr lang="fr-FR" sz="3200">
                          <a:solidFill>
                            <a:srgbClr val="0070C0"/>
                          </a:solidFill>
                          <a:effectLst/>
                        </a:rPr>
                        <a:t> + 2 O</a:t>
                      </a:r>
                      <a:r>
                        <a:rPr lang="fr-FR" sz="3200" baseline="-25000">
                          <a:solidFill>
                            <a:srgbClr val="0070C0"/>
                          </a:solidFill>
                          <a:effectLst/>
                        </a:rPr>
                        <a:t>2(g)</a:t>
                      </a:r>
                      <a:endParaRPr lang="fr-FR" sz="2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dirty="0">
                          <a:solidFill>
                            <a:srgbClr val="0070C0"/>
                          </a:solidFill>
                          <a:effectLst/>
                        </a:rPr>
                        <a:t>→</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dirty="0">
                          <a:solidFill>
                            <a:srgbClr val="0070C0"/>
                          </a:solidFill>
                          <a:effectLst/>
                        </a:rPr>
                        <a:t>CO</a:t>
                      </a:r>
                      <a:r>
                        <a:rPr lang="fr-FR" sz="3200" baseline="-25000" dirty="0">
                          <a:solidFill>
                            <a:srgbClr val="0070C0"/>
                          </a:solidFill>
                          <a:effectLst/>
                        </a:rPr>
                        <a:t>2(g)</a:t>
                      </a:r>
                      <a:r>
                        <a:rPr lang="fr-FR" sz="3200" dirty="0">
                          <a:solidFill>
                            <a:srgbClr val="0070C0"/>
                          </a:solidFill>
                          <a:effectLst/>
                        </a:rPr>
                        <a:t> + 2 H</a:t>
                      </a:r>
                      <a:r>
                        <a:rPr lang="fr-FR" sz="3200" baseline="-25000" dirty="0">
                          <a:solidFill>
                            <a:srgbClr val="0070C0"/>
                          </a:solidFill>
                          <a:effectLst/>
                        </a:rPr>
                        <a:t>2</a:t>
                      </a:r>
                      <a:r>
                        <a:rPr lang="fr-FR" sz="3200" dirty="0">
                          <a:solidFill>
                            <a:srgbClr val="0070C0"/>
                          </a:solidFill>
                          <a:effectLst/>
                        </a:rPr>
                        <a:t>O</a:t>
                      </a:r>
                      <a:r>
                        <a:rPr lang="fr-FR" sz="3200" baseline="-25000" dirty="0">
                          <a:solidFill>
                            <a:srgbClr val="0070C0"/>
                          </a:solidFill>
                          <a:effectLst/>
                        </a:rPr>
                        <a:t>(g)</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1520551"/>
                  </a:ext>
                </a:extLst>
              </a:tr>
            </a:tbl>
          </a:graphicData>
        </a:graphic>
      </p:graphicFrame>
    </p:spTree>
    <p:extLst>
      <p:ext uri="{BB962C8B-B14F-4D97-AF65-F5344CB8AC3E}">
        <p14:creationId xmlns:p14="http://schemas.microsoft.com/office/powerpoint/2010/main" val="227757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 name="Tableau 1">
            <a:extLst>
              <a:ext uri="{FF2B5EF4-FFF2-40B4-BE49-F238E27FC236}">
                <a16:creationId xmlns:a16="http://schemas.microsoft.com/office/drawing/2014/main" id="{D39A35DF-C525-16B6-9764-129900454207}"/>
              </a:ext>
            </a:extLst>
          </p:cNvPr>
          <p:cNvGraphicFramePr>
            <a:graphicFrameLocks noGrp="1"/>
          </p:cNvGraphicFramePr>
          <p:nvPr>
            <p:extLst>
              <p:ext uri="{D42A27DB-BD31-4B8C-83A1-F6EECF244321}">
                <p14:modId xmlns:p14="http://schemas.microsoft.com/office/powerpoint/2010/main" val="1905065808"/>
              </p:ext>
            </p:extLst>
          </p:nvPr>
        </p:nvGraphicFramePr>
        <p:xfrm>
          <a:off x="2956331" y="189639"/>
          <a:ext cx="6279338" cy="647130"/>
        </p:xfrm>
        <a:graphic>
          <a:graphicData uri="http://schemas.openxmlformats.org/drawingml/2006/table">
            <a:tbl>
              <a:tblPr firstRow="1" firstCol="1" bandRow="1">
                <a:tableStyleId>{5C22544A-7EE6-4342-B048-85BDC9FD1C3A}</a:tableStyleId>
              </a:tblPr>
              <a:tblGrid>
                <a:gridCol w="2754770">
                  <a:extLst>
                    <a:ext uri="{9D8B030D-6E8A-4147-A177-3AD203B41FA5}">
                      <a16:colId xmlns:a16="http://schemas.microsoft.com/office/drawing/2014/main" val="1332915069"/>
                    </a:ext>
                  </a:extLst>
                </a:gridCol>
                <a:gridCol w="765277">
                  <a:extLst>
                    <a:ext uri="{9D8B030D-6E8A-4147-A177-3AD203B41FA5}">
                      <a16:colId xmlns:a16="http://schemas.microsoft.com/office/drawing/2014/main" val="3263573375"/>
                    </a:ext>
                  </a:extLst>
                </a:gridCol>
                <a:gridCol w="2759291">
                  <a:extLst>
                    <a:ext uri="{9D8B030D-6E8A-4147-A177-3AD203B41FA5}">
                      <a16:colId xmlns:a16="http://schemas.microsoft.com/office/drawing/2014/main" val="2670132827"/>
                    </a:ext>
                  </a:extLst>
                </a:gridCol>
              </a:tblGrid>
              <a:tr h="647130">
                <a:tc>
                  <a:txBody>
                    <a:bodyPr/>
                    <a:lstStyle/>
                    <a:p>
                      <a:pPr algn="ctr">
                        <a:lnSpc>
                          <a:spcPct val="107000"/>
                        </a:lnSpc>
                        <a:spcAft>
                          <a:spcPts val="800"/>
                        </a:spcAft>
                      </a:pPr>
                      <a:r>
                        <a:rPr lang="fr-FR" sz="3200" dirty="0">
                          <a:solidFill>
                            <a:srgbClr val="0070C0"/>
                          </a:solidFill>
                          <a:effectLst/>
                        </a:rPr>
                        <a:t>CH</a:t>
                      </a:r>
                      <a:r>
                        <a:rPr lang="fr-FR" sz="3200" baseline="-25000" dirty="0">
                          <a:solidFill>
                            <a:srgbClr val="0070C0"/>
                          </a:solidFill>
                          <a:effectLst/>
                        </a:rPr>
                        <a:t>4(g)</a:t>
                      </a:r>
                      <a:r>
                        <a:rPr lang="fr-FR" sz="3200" dirty="0">
                          <a:solidFill>
                            <a:srgbClr val="0070C0"/>
                          </a:solidFill>
                          <a:effectLst/>
                        </a:rPr>
                        <a:t> + 2 O</a:t>
                      </a:r>
                      <a:r>
                        <a:rPr lang="fr-FR" sz="3200" baseline="-25000" dirty="0">
                          <a:solidFill>
                            <a:srgbClr val="0070C0"/>
                          </a:solidFill>
                          <a:effectLst/>
                        </a:rPr>
                        <a:t>2(g)</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dirty="0">
                          <a:solidFill>
                            <a:srgbClr val="0070C0"/>
                          </a:solidFill>
                          <a:effectLst/>
                        </a:rPr>
                        <a:t>→</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dirty="0">
                          <a:solidFill>
                            <a:srgbClr val="0070C0"/>
                          </a:solidFill>
                          <a:effectLst/>
                        </a:rPr>
                        <a:t>CO</a:t>
                      </a:r>
                      <a:r>
                        <a:rPr lang="fr-FR" sz="3200" baseline="-25000" dirty="0">
                          <a:solidFill>
                            <a:srgbClr val="0070C0"/>
                          </a:solidFill>
                          <a:effectLst/>
                        </a:rPr>
                        <a:t>2(g)</a:t>
                      </a:r>
                      <a:r>
                        <a:rPr lang="fr-FR" sz="3200" dirty="0">
                          <a:solidFill>
                            <a:srgbClr val="0070C0"/>
                          </a:solidFill>
                          <a:effectLst/>
                        </a:rPr>
                        <a:t> + 2 H</a:t>
                      </a:r>
                      <a:r>
                        <a:rPr lang="fr-FR" sz="3200" baseline="-25000" dirty="0">
                          <a:solidFill>
                            <a:srgbClr val="0070C0"/>
                          </a:solidFill>
                          <a:effectLst/>
                        </a:rPr>
                        <a:t>2</a:t>
                      </a:r>
                      <a:r>
                        <a:rPr lang="fr-FR" sz="3200" dirty="0">
                          <a:solidFill>
                            <a:srgbClr val="0070C0"/>
                          </a:solidFill>
                          <a:effectLst/>
                        </a:rPr>
                        <a:t>O</a:t>
                      </a:r>
                      <a:r>
                        <a:rPr lang="fr-FR" sz="3200" baseline="-25000" dirty="0">
                          <a:solidFill>
                            <a:srgbClr val="0070C0"/>
                          </a:solidFill>
                          <a:effectLst/>
                        </a:rPr>
                        <a:t>(g)</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1520551"/>
                  </a:ext>
                </a:extLst>
              </a:tr>
            </a:tbl>
          </a:graphicData>
        </a:graphic>
      </p:graphicFrame>
      <mc:AlternateContent xmlns:mc="http://schemas.openxmlformats.org/markup-compatibility/2006" xmlns:a14="http://schemas.microsoft.com/office/drawing/2010/main">
        <mc:Choice Requires="a14">
          <p:graphicFrame>
            <p:nvGraphicFramePr>
              <p:cNvPr id="3" name="Tableau 2">
                <a:extLst>
                  <a:ext uri="{FF2B5EF4-FFF2-40B4-BE49-F238E27FC236}">
                    <a16:creationId xmlns:a16="http://schemas.microsoft.com/office/drawing/2014/main" id="{7635DD08-AE09-D2BB-5073-A16BAAC3BD5F}"/>
                  </a:ext>
                </a:extLst>
              </p:cNvPr>
              <p:cNvGraphicFramePr>
                <a:graphicFrameLocks noGrp="1"/>
              </p:cNvGraphicFramePr>
              <p:nvPr>
                <p:extLst>
                  <p:ext uri="{D42A27DB-BD31-4B8C-83A1-F6EECF244321}">
                    <p14:modId xmlns:p14="http://schemas.microsoft.com/office/powerpoint/2010/main" val="928978670"/>
                  </p:ext>
                </p:extLst>
              </p:nvPr>
            </p:nvGraphicFramePr>
            <p:xfrm>
              <a:off x="0" y="1124111"/>
              <a:ext cx="12192000" cy="5121508"/>
            </p:xfrm>
            <a:graphic>
              <a:graphicData uri="http://schemas.openxmlformats.org/drawingml/2006/table">
                <a:tbl>
                  <a:tblPr firstRow="1" bandRow="1">
                    <a:tableStyleId>{5C22544A-7EE6-4342-B048-85BDC9FD1C3A}</a:tableStyleId>
                  </a:tblPr>
                  <a:tblGrid>
                    <a:gridCol w="3121269">
                      <a:extLst>
                        <a:ext uri="{9D8B030D-6E8A-4147-A177-3AD203B41FA5}">
                          <a16:colId xmlns:a16="http://schemas.microsoft.com/office/drawing/2014/main" val="2677454534"/>
                        </a:ext>
                      </a:extLst>
                    </a:gridCol>
                    <a:gridCol w="5006731">
                      <a:extLst>
                        <a:ext uri="{9D8B030D-6E8A-4147-A177-3AD203B41FA5}">
                          <a16:colId xmlns:a16="http://schemas.microsoft.com/office/drawing/2014/main" val="1216652389"/>
                        </a:ext>
                      </a:extLst>
                    </a:gridCol>
                    <a:gridCol w="4064000">
                      <a:extLst>
                        <a:ext uri="{9D8B030D-6E8A-4147-A177-3AD203B41FA5}">
                          <a16:colId xmlns:a16="http://schemas.microsoft.com/office/drawing/2014/main" val="1607174126"/>
                        </a:ext>
                      </a:extLst>
                    </a:gridCol>
                  </a:tblGrid>
                  <a:tr h="1600634">
                    <a:tc>
                      <a:txBody>
                        <a:bodyPr/>
                        <a:lstStyle/>
                        <a:p>
                          <a:pPr/>
                          <a14:m>
                            <m:oMathPara xmlns:m="http://schemas.openxmlformats.org/officeDocument/2006/math">
                              <m:oMathParaPr>
                                <m:jc m:val="centerGroup"/>
                              </m:oMathParaPr>
                              <m:oMath xmlns:m="http://schemas.openxmlformats.org/officeDocument/2006/math">
                                <m:f>
                                  <m:fPr>
                                    <m:ctrlPr>
                                      <a:rPr lang="fr-FR" sz="2800" b="1" i="1" kern="1200" smtClean="0">
                                        <a:solidFill>
                                          <a:schemeClr val="tx1"/>
                                        </a:solidFill>
                                        <a:effectLst/>
                                        <a:latin typeface="Cambria Math" panose="02040503050406030204" pitchFamily="18" charset="0"/>
                                        <a:ea typeface="+mn-ea"/>
                                        <a:cs typeface="+mn-cs"/>
                                      </a:rPr>
                                    </m:ctrlPr>
                                  </m:fPr>
                                  <m:num>
                                    <m:r>
                                      <m:rPr>
                                        <m:nor/>
                                      </m:rPr>
                                      <a:rPr lang="fr-FR" sz="2800" b="1" kern="1200">
                                        <a:solidFill>
                                          <a:schemeClr val="tx1"/>
                                        </a:solidFill>
                                        <a:effectLst/>
                                        <a:latin typeface="Comic Sans MS" panose="030F0702030302020204" pitchFamily="66" charset="0"/>
                                        <a:ea typeface="+mn-ea"/>
                                        <a:cs typeface="+mn-cs"/>
                                      </a:rPr>
                                      <m:t>n</m:t>
                                    </m:r>
                                    <m:r>
                                      <m:rPr>
                                        <m:nor/>
                                      </m:rPr>
                                      <a:rPr lang="fr-FR" sz="2800" b="1" kern="1200">
                                        <a:solidFill>
                                          <a:schemeClr val="tx1"/>
                                        </a:solidFill>
                                        <a:effectLst/>
                                        <a:latin typeface="Comic Sans MS" panose="030F0702030302020204" pitchFamily="66" charset="0"/>
                                        <a:ea typeface="+mn-ea"/>
                                        <a:cs typeface="+mn-cs"/>
                                      </a:rPr>
                                      <m:t>(</m:t>
                                    </m:r>
                                    <m:r>
                                      <m:rPr>
                                        <m:nor/>
                                      </m:rPr>
                                      <a:rPr lang="fr-FR" sz="2800" b="1" i="1" kern="1200">
                                        <a:solidFill>
                                          <a:schemeClr val="tx1"/>
                                        </a:solidFill>
                                        <a:effectLst/>
                                        <a:latin typeface="Comic Sans MS" panose="030F0702030302020204" pitchFamily="66" charset="0"/>
                                        <a:ea typeface="+mn-ea"/>
                                        <a:cs typeface="+mn-cs"/>
                                      </a:rPr>
                                      <m:t>C</m:t>
                                    </m:r>
                                    <m:sSub>
                                      <m:sSubPr>
                                        <m:ctrlPr>
                                          <a:rPr lang="fr-FR" sz="2800" b="1" i="1" kern="1200">
                                            <a:solidFill>
                                              <a:schemeClr val="tx1"/>
                                            </a:solidFill>
                                            <a:effectLst/>
                                            <a:latin typeface="Cambria Math" panose="02040503050406030204" pitchFamily="18" charset="0"/>
                                            <a:ea typeface="+mn-ea"/>
                                            <a:cs typeface="+mn-cs"/>
                                          </a:rPr>
                                        </m:ctrlPr>
                                      </m:sSubPr>
                                      <m:e>
                                        <m:r>
                                          <m:rPr>
                                            <m:nor/>
                                          </m:rPr>
                                          <a:rPr lang="fr-FR" sz="2800" b="1" kern="1200">
                                            <a:solidFill>
                                              <a:schemeClr val="tx1"/>
                                            </a:solidFill>
                                            <a:effectLst/>
                                            <a:latin typeface="Comic Sans MS" panose="030F0702030302020204" pitchFamily="66" charset="0"/>
                                            <a:ea typeface="+mn-ea"/>
                                            <a:cs typeface="+mn-cs"/>
                                          </a:rPr>
                                          <m:t>H</m:t>
                                        </m:r>
                                      </m:e>
                                      <m:sub>
                                        <m:r>
                                          <m:rPr>
                                            <m:nor/>
                                          </m:rPr>
                                          <a:rPr lang="fr-FR" sz="2800" b="1" kern="1200">
                                            <a:solidFill>
                                              <a:schemeClr val="tx1"/>
                                            </a:solidFill>
                                            <a:effectLst/>
                                            <a:latin typeface="Comic Sans MS" panose="030F0702030302020204" pitchFamily="66" charset="0"/>
                                            <a:ea typeface="+mn-ea"/>
                                            <a:cs typeface="+mn-cs"/>
                                          </a:rPr>
                                          <m:t>4</m:t>
                                        </m:r>
                                      </m:sub>
                                    </m:sSub>
                                    <m:r>
                                      <m:rPr>
                                        <m:nor/>
                                      </m:rPr>
                                      <a:rPr lang="fr-FR" sz="2800" b="1" kern="1200">
                                        <a:solidFill>
                                          <a:schemeClr val="tx1"/>
                                        </a:solidFill>
                                        <a:effectLst/>
                                        <a:latin typeface="Comic Sans MS" panose="030F0702030302020204" pitchFamily="66" charset="0"/>
                                        <a:ea typeface="+mn-ea"/>
                                        <a:cs typeface="+mn-cs"/>
                                      </a:rPr>
                                      <m:t>)</m:t>
                                    </m:r>
                                  </m:num>
                                  <m:den>
                                    <m:r>
                                      <m:rPr>
                                        <m:nor/>
                                      </m:rPr>
                                      <a:rPr lang="fr-FR" sz="2800" b="1" kern="1200">
                                        <a:solidFill>
                                          <a:schemeClr val="tx1"/>
                                        </a:solidFill>
                                        <a:effectLst/>
                                        <a:latin typeface="Comic Sans MS" panose="030F0702030302020204" pitchFamily="66" charset="0"/>
                                        <a:ea typeface="+mn-ea"/>
                                        <a:cs typeface="+mn-cs"/>
                                      </a:rPr>
                                      <m:t>1</m:t>
                                    </m:r>
                                  </m:den>
                                </m:f>
                                <m:r>
                                  <m:rPr>
                                    <m:nor/>
                                  </m:rPr>
                                  <a:rPr lang="fr-FR" sz="2800" b="1" kern="1200">
                                    <a:solidFill>
                                      <a:schemeClr val="tx1"/>
                                    </a:solidFill>
                                    <a:effectLst/>
                                    <a:latin typeface="Comic Sans MS" panose="030F0702030302020204" pitchFamily="66" charset="0"/>
                                    <a:ea typeface="+mn-ea"/>
                                    <a:cs typeface="+mn-cs"/>
                                  </a:rPr>
                                  <m:t> = </m:t>
                                </m:r>
                                <m:f>
                                  <m:fPr>
                                    <m:ctrlPr>
                                      <a:rPr lang="fr-FR" sz="2800" b="1" i="1" kern="1200">
                                        <a:solidFill>
                                          <a:schemeClr val="tx1"/>
                                        </a:solidFill>
                                        <a:effectLst/>
                                        <a:latin typeface="Cambria Math" panose="02040503050406030204" pitchFamily="18" charset="0"/>
                                        <a:ea typeface="+mn-ea"/>
                                        <a:cs typeface="+mn-cs"/>
                                      </a:rPr>
                                    </m:ctrlPr>
                                  </m:fPr>
                                  <m:num>
                                    <m:r>
                                      <m:rPr>
                                        <m:nor/>
                                      </m:rPr>
                                      <a:rPr lang="fr-FR" sz="2800" b="1" kern="1200">
                                        <a:solidFill>
                                          <a:schemeClr val="tx1"/>
                                        </a:solidFill>
                                        <a:effectLst/>
                                        <a:latin typeface="Comic Sans MS" panose="030F0702030302020204" pitchFamily="66" charset="0"/>
                                        <a:ea typeface="+mn-ea"/>
                                        <a:cs typeface="+mn-cs"/>
                                      </a:rPr>
                                      <m:t>n</m:t>
                                    </m:r>
                                    <m:r>
                                      <m:rPr>
                                        <m:nor/>
                                      </m:rPr>
                                      <a:rPr lang="fr-FR" sz="2800" b="1" kern="1200">
                                        <a:solidFill>
                                          <a:schemeClr val="tx1"/>
                                        </a:solidFill>
                                        <a:effectLst/>
                                        <a:latin typeface="Comic Sans MS" panose="030F0702030302020204" pitchFamily="66" charset="0"/>
                                        <a:ea typeface="+mn-ea"/>
                                        <a:cs typeface="+mn-cs"/>
                                      </a:rPr>
                                      <m:t>(</m:t>
                                    </m:r>
                                    <m:sSub>
                                      <m:sSubPr>
                                        <m:ctrlPr>
                                          <a:rPr lang="fr-FR" sz="2800" b="1" i="1" kern="1200">
                                            <a:solidFill>
                                              <a:schemeClr val="tx1"/>
                                            </a:solidFill>
                                            <a:effectLst/>
                                            <a:latin typeface="Cambria Math" panose="02040503050406030204" pitchFamily="18" charset="0"/>
                                            <a:ea typeface="+mn-ea"/>
                                            <a:cs typeface="+mn-cs"/>
                                          </a:rPr>
                                        </m:ctrlPr>
                                      </m:sSubPr>
                                      <m:e>
                                        <m:r>
                                          <m:rPr>
                                            <m:nor/>
                                          </m:rPr>
                                          <a:rPr lang="fr-FR" sz="2800" b="1" kern="1200">
                                            <a:solidFill>
                                              <a:schemeClr val="tx1"/>
                                            </a:solidFill>
                                            <a:effectLst/>
                                            <a:latin typeface="Comic Sans MS" panose="030F0702030302020204" pitchFamily="66" charset="0"/>
                                            <a:ea typeface="+mn-ea"/>
                                            <a:cs typeface="+mn-cs"/>
                                          </a:rPr>
                                          <m:t>O</m:t>
                                        </m:r>
                                      </m:e>
                                      <m:sub>
                                        <m:r>
                                          <m:rPr>
                                            <m:nor/>
                                          </m:rPr>
                                          <a:rPr lang="fr-FR" sz="2800" b="1" kern="1200">
                                            <a:solidFill>
                                              <a:schemeClr val="tx1"/>
                                            </a:solidFill>
                                            <a:effectLst/>
                                            <a:latin typeface="Comic Sans MS" panose="030F0702030302020204" pitchFamily="66" charset="0"/>
                                            <a:ea typeface="+mn-ea"/>
                                            <a:cs typeface="+mn-cs"/>
                                          </a:rPr>
                                          <m:t>2</m:t>
                                        </m:r>
                                      </m:sub>
                                    </m:sSub>
                                    <m:r>
                                      <m:rPr>
                                        <m:nor/>
                                      </m:rPr>
                                      <a:rPr lang="fr-FR" sz="2800" b="1" kern="1200">
                                        <a:solidFill>
                                          <a:schemeClr val="tx1"/>
                                        </a:solidFill>
                                        <a:effectLst/>
                                        <a:latin typeface="Comic Sans MS" panose="030F0702030302020204" pitchFamily="66" charset="0"/>
                                        <a:ea typeface="+mn-ea"/>
                                        <a:cs typeface="+mn-cs"/>
                                      </a:rPr>
                                      <m:t>)</m:t>
                                    </m:r>
                                  </m:num>
                                  <m:den>
                                    <m:r>
                                      <m:rPr>
                                        <m:nor/>
                                      </m:rPr>
                                      <a:rPr lang="fr-FR" sz="2800" b="1" kern="1200">
                                        <a:solidFill>
                                          <a:schemeClr val="tx1"/>
                                        </a:solidFill>
                                        <a:effectLst/>
                                        <a:latin typeface="Comic Sans MS" panose="030F0702030302020204" pitchFamily="66" charset="0"/>
                                        <a:ea typeface="+mn-ea"/>
                                        <a:cs typeface="+mn-cs"/>
                                      </a:rPr>
                                      <m:t>2</m:t>
                                    </m:r>
                                  </m:den>
                                </m:f>
                              </m:oMath>
                            </m:oMathPara>
                          </a14:m>
                          <a:endParaRPr lang="fr-FR" sz="2800" b="1" dirty="0">
                            <a:solidFill>
                              <a:schemeClr val="tx1"/>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fr-FR" sz="2400" b="0" kern="1200" dirty="0">
                              <a:solidFill>
                                <a:schemeClr val="tx1"/>
                              </a:solidFill>
                              <a:effectLst/>
                              <a:latin typeface="Comic Sans MS" panose="030F0702030302020204" pitchFamily="66" charset="0"/>
                              <a:ea typeface="+mn-ea"/>
                              <a:cs typeface="+mn-cs"/>
                            </a:rPr>
                            <a:t>Le mélange est dans des proportions stœchiométriques, c'est à dire c'est à dire les quantités de butane C</a:t>
                          </a:r>
                          <a:r>
                            <a:rPr lang="fr-FR" sz="2400" b="0" kern="1200" baseline="-25000" dirty="0">
                              <a:solidFill>
                                <a:schemeClr val="tx1"/>
                              </a:solidFill>
                              <a:effectLst/>
                              <a:latin typeface="Comic Sans MS" panose="030F0702030302020204" pitchFamily="66" charset="0"/>
                              <a:ea typeface="+mn-ea"/>
                              <a:cs typeface="+mn-cs"/>
                            </a:rPr>
                            <a:t>4</a:t>
                          </a:r>
                          <a:r>
                            <a:rPr lang="fr-FR" sz="2400" b="0" kern="1200" dirty="0">
                              <a:solidFill>
                                <a:schemeClr val="tx1"/>
                              </a:solidFill>
                              <a:effectLst/>
                              <a:latin typeface="Comic Sans MS" panose="030F0702030302020204" pitchFamily="66" charset="0"/>
                              <a:ea typeface="+mn-ea"/>
                              <a:cs typeface="+mn-cs"/>
                            </a:rPr>
                            <a:t>H</a:t>
                          </a:r>
                          <a:r>
                            <a:rPr lang="fr-FR" sz="2400" b="0" kern="1200" baseline="-25000" dirty="0">
                              <a:solidFill>
                                <a:schemeClr val="tx1"/>
                              </a:solidFill>
                              <a:effectLst/>
                              <a:latin typeface="Comic Sans MS" panose="030F0702030302020204" pitchFamily="66" charset="0"/>
                              <a:ea typeface="+mn-ea"/>
                              <a:cs typeface="+mn-cs"/>
                            </a:rPr>
                            <a:t>10</a:t>
                          </a:r>
                          <a:r>
                            <a:rPr lang="fr-FR" sz="2400" b="0" kern="1200" dirty="0">
                              <a:solidFill>
                                <a:schemeClr val="tx1"/>
                              </a:solidFill>
                              <a:effectLst/>
                              <a:latin typeface="Comic Sans MS" panose="030F0702030302020204" pitchFamily="66" charset="0"/>
                              <a:ea typeface="+mn-ea"/>
                              <a:cs typeface="+mn-cs"/>
                            </a:rPr>
                            <a:t> et de dioxygène O</a:t>
                          </a:r>
                          <a:r>
                            <a:rPr lang="fr-FR" sz="2400" b="0" kern="1200" baseline="-25000" dirty="0">
                              <a:solidFill>
                                <a:schemeClr val="tx1"/>
                              </a:solidFill>
                              <a:effectLst/>
                              <a:latin typeface="Comic Sans MS" panose="030F0702030302020204" pitchFamily="66" charset="0"/>
                              <a:ea typeface="+mn-ea"/>
                              <a:cs typeface="+mn-cs"/>
                            </a:rPr>
                            <a:t>2</a:t>
                          </a:r>
                          <a:r>
                            <a:rPr lang="fr-FR" sz="2400" b="0" kern="1200" dirty="0">
                              <a:solidFill>
                                <a:schemeClr val="tx1"/>
                              </a:solidFill>
                              <a:effectLst/>
                              <a:latin typeface="Comic Sans MS" panose="030F0702030302020204" pitchFamily="66" charset="0"/>
                              <a:ea typeface="+mn-ea"/>
                              <a:cs typeface="+mn-cs"/>
                            </a:rPr>
                            <a:t> sont identiques.</a:t>
                          </a:r>
                          <a:endParaRPr lang="fr-FR" sz="2400" b="0" dirty="0">
                            <a:solidFill>
                              <a:schemeClr val="tx1"/>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9972053"/>
                      </a:ext>
                    </a:extLst>
                  </a:tr>
                  <a:tr h="1600634">
                    <a:tc>
                      <a:txBody>
                        <a:bodyPr/>
                        <a:lstStyle/>
                        <a:p>
                          <a:pPr/>
                          <a14:m>
                            <m:oMathPara xmlns:m="http://schemas.openxmlformats.org/officeDocument/2006/math">
                              <m:oMathParaPr>
                                <m:jc m:val="centerGroup"/>
                              </m:oMathParaPr>
                              <m:oMath xmlns:m="http://schemas.openxmlformats.org/officeDocument/2006/math">
                                <m:f>
                                  <m:fPr>
                                    <m:ctrlPr>
                                      <a:rPr lang="fr-FR" sz="2800" b="1" i="1" kern="1200" smtClean="0">
                                        <a:solidFill>
                                          <a:schemeClr val="tx1"/>
                                        </a:solidFill>
                                        <a:effectLst/>
                                        <a:latin typeface="Cambria Math" panose="02040503050406030204" pitchFamily="18" charset="0"/>
                                        <a:ea typeface="+mn-ea"/>
                                        <a:cs typeface="+mn-cs"/>
                                      </a:rPr>
                                    </m:ctrlPr>
                                  </m:fPr>
                                  <m:num>
                                    <m:r>
                                      <m:rPr>
                                        <m:nor/>
                                      </m:rPr>
                                      <a:rPr lang="fr-FR" sz="2800" b="1" kern="1200">
                                        <a:solidFill>
                                          <a:schemeClr val="tx1"/>
                                        </a:solidFill>
                                        <a:effectLst/>
                                        <a:latin typeface="Comic Sans MS" panose="030F0702030302020204" pitchFamily="66" charset="0"/>
                                        <a:ea typeface="+mn-ea"/>
                                        <a:cs typeface="+mn-cs"/>
                                      </a:rPr>
                                      <m:t>n</m:t>
                                    </m:r>
                                    <m:r>
                                      <m:rPr>
                                        <m:nor/>
                                      </m:rPr>
                                      <a:rPr lang="fr-FR" sz="2800" b="1" kern="1200">
                                        <a:solidFill>
                                          <a:schemeClr val="tx1"/>
                                        </a:solidFill>
                                        <a:effectLst/>
                                        <a:latin typeface="Comic Sans MS" panose="030F0702030302020204" pitchFamily="66" charset="0"/>
                                        <a:ea typeface="+mn-ea"/>
                                        <a:cs typeface="+mn-cs"/>
                                      </a:rPr>
                                      <m:t>(</m:t>
                                    </m:r>
                                    <m:r>
                                      <m:rPr>
                                        <m:nor/>
                                      </m:rPr>
                                      <a:rPr lang="fr-FR" sz="2800" b="1" i="1" kern="1200">
                                        <a:solidFill>
                                          <a:schemeClr val="tx1"/>
                                        </a:solidFill>
                                        <a:effectLst/>
                                        <a:latin typeface="Comic Sans MS" panose="030F0702030302020204" pitchFamily="66" charset="0"/>
                                        <a:ea typeface="+mn-ea"/>
                                        <a:cs typeface="+mn-cs"/>
                                      </a:rPr>
                                      <m:t>C</m:t>
                                    </m:r>
                                    <m:sSub>
                                      <m:sSubPr>
                                        <m:ctrlPr>
                                          <a:rPr lang="fr-FR" sz="2800" b="1" i="1" kern="1200">
                                            <a:solidFill>
                                              <a:schemeClr val="tx1"/>
                                            </a:solidFill>
                                            <a:effectLst/>
                                            <a:latin typeface="Cambria Math" panose="02040503050406030204" pitchFamily="18" charset="0"/>
                                            <a:ea typeface="+mn-ea"/>
                                            <a:cs typeface="+mn-cs"/>
                                          </a:rPr>
                                        </m:ctrlPr>
                                      </m:sSubPr>
                                      <m:e>
                                        <m:r>
                                          <m:rPr>
                                            <m:nor/>
                                          </m:rPr>
                                          <a:rPr lang="fr-FR" sz="2800" b="1" kern="1200">
                                            <a:solidFill>
                                              <a:schemeClr val="tx1"/>
                                            </a:solidFill>
                                            <a:effectLst/>
                                            <a:latin typeface="Comic Sans MS" panose="030F0702030302020204" pitchFamily="66" charset="0"/>
                                            <a:ea typeface="+mn-ea"/>
                                            <a:cs typeface="+mn-cs"/>
                                          </a:rPr>
                                          <m:t>H</m:t>
                                        </m:r>
                                      </m:e>
                                      <m:sub>
                                        <m:r>
                                          <m:rPr>
                                            <m:nor/>
                                          </m:rPr>
                                          <a:rPr lang="fr-FR" sz="2800" b="1" kern="1200">
                                            <a:solidFill>
                                              <a:schemeClr val="tx1"/>
                                            </a:solidFill>
                                            <a:effectLst/>
                                            <a:latin typeface="Comic Sans MS" panose="030F0702030302020204" pitchFamily="66" charset="0"/>
                                            <a:ea typeface="+mn-ea"/>
                                            <a:cs typeface="+mn-cs"/>
                                          </a:rPr>
                                          <m:t>4</m:t>
                                        </m:r>
                                      </m:sub>
                                    </m:sSub>
                                    <m:r>
                                      <m:rPr>
                                        <m:nor/>
                                      </m:rPr>
                                      <a:rPr lang="fr-FR" sz="2800" b="1" kern="1200">
                                        <a:solidFill>
                                          <a:schemeClr val="tx1"/>
                                        </a:solidFill>
                                        <a:effectLst/>
                                        <a:latin typeface="Comic Sans MS" panose="030F0702030302020204" pitchFamily="66" charset="0"/>
                                        <a:ea typeface="+mn-ea"/>
                                        <a:cs typeface="+mn-cs"/>
                                      </a:rPr>
                                      <m:t>)</m:t>
                                    </m:r>
                                  </m:num>
                                  <m:den>
                                    <m:r>
                                      <m:rPr>
                                        <m:nor/>
                                      </m:rPr>
                                      <a:rPr lang="fr-FR" sz="2800" b="1" kern="1200">
                                        <a:solidFill>
                                          <a:schemeClr val="tx1"/>
                                        </a:solidFill>
                                        <a:effectLst/>
                                        <a:latin typeface="Comic Sans MS" panose="030F0702030302020204" pitchFamily="66" charset="0"/>
                                        <a:ea typeface="+mn-ea"/>
                                        <a:cs typeface="+mn-cs"/>
                                      </a:rPr>
                                      <m:t>1</m:t>
                                    </m:r>
                                  </m:den>
                                </m:f>
                                <m:r>
                                  <m:rPr>
                                    <m:nor/>
                                  </m:rPr>
                                  <a:rPr lang="fr-FR" sz="2800" b="1" kern="1200">
                                    <a:solidFill>
                                      <a:schemeClr val="tx1"/>
                                    </a:solidFill>
                                    <a:effectLst/>
                                    <a:latin typeface="Comic Sans MS" panose="030F0702030302020204" pitchFamily="66" charset="0"/>
                                    <a:ea typeface="+mn-ea"/>
                                    <a:cs typeface="+mn-cs"/>
                                  </a:rPr>
                                  <m:t> &gt; </m:t>
                                </m:r>
                                <m:f>
                                  <m:fPr>
                                    <m:ctrlPr>
                                      <a:rPr lang="fr-FR" sz="2800" b="1" i="1" kern="1200">
                                        <a:solidFill>
                                          <a:schemeClr val="tx1"/>
                                        </a:solidFill>
                                        <a:effectLst/>
                                        <a:latin typeface="Cambria Math" panose="02040503050406030204" pitchFamily="18" charset="0"/>
                                        <a:ea typeface="+mn-ea"/>
                                        <a:cs typeface="+mn-cs"/>
                                      </a:rPr>
                                    </m:ctrlPr>
                                  </m:fPr>
                                  <m:num>
                                    <m:r>
                                      <m:rPr>
                                        <m:nor/>
                                      </m:rPr>
                                      <a:rPr lang="fr-FR" sz="2800" b="1" kern="1200">
                                        <a:solidFill>
                                          <a:schemeClr val="tx1"/>
                                        </a:solidFill>
                                        <a:effectLst/>
                                        <a:latin typeface="Comic Sans MS" panose="030F0702030302020204" pitchFamily="66" charset="0"/>
                                        <a:ea typeface="+mn-ea"/>
                                        <a:cs typeface="+mn-cs"/>
                                      </a:rPr>
                                      <m:t>n</m:t>
                                    </m:r>
                                    <m:r>
                                      <m:rPr>
                                        <m:nor/>
                                      </m:rPr>
                                      <a:rPr lang="fr-FR" sz="2800" b="1" kern="1200">
                                        <a:solidFill>
                                          <a:schemeClr val="tx1"/>
                                        </a:solidFill>
                                        <a:effectLst/>
                                        <a:latin typeface="Comic Sans MS" panose="030F0702030302020204" pitchFamily="66" charset="0"/>
                                        <a:ea typeface="+mn-ea"/>
                                        <a:cs typeface="+mn-cs"/>
                                      </a:rPr>
                                      <m:t>(</m:t>
                                    </m:r>
                                    <m:sSub>
                                      <m:sSubPr>
                                        <m:ctrlPr>
                                          <a:rPr lang="fr-FR" sz="2800" b="1" i="1" kern="1200">
                                            <a:solidFill>
                                              <a:schemeClr val="tx1"/>
                                            </a:solidFill>
                                            <a:effectLst/>
                                            <a:latin typeface="Cambria Math" panose="02040503050406030204" pitchFamily="18" charset="0"/>
                                            <a:ea typeface="+mn-ea"/>
                                            <a:cs typeface="+mn-cs"/>
                                          </a:rPr>
                                        </m:ctrlPr>
                                      </m:sSubPr>
                                      <m:e>
                                        <m:r>
                                          <m:rPr>
                                            <m:nor/>
                                          </m:rPr>
                                          <a:rPr lang="fr-FR" sz="2800" b="1" kern="1200">
                                            <a:solidFill>
                                              <a:schemeClr val="tx1"/>
                                            </a:solidFill>
                                            <a:effectLst/>
                                            <a:latin typeface="Comic Sans MS" panose="030F0702030302020204" pitchFamily="66" charset="0"/>
                                            <a:ea typeface="+mn-ea"/>
                                            <a:cs typeface="+mn-cs"/>
                                          </a:rPr>
                                          <m:t>O</m:t>
                                        </m:r>
                                      </m:e>
                                      <m:sub>
                                        <m:r>
                                          <m:rPr>
                                            <m:nor/>
                                          </m:rPr>
                                          <a:rPr lang="fr-FR" sz="2800" b="1" kern="1200">
                                            <a:solidFill>
                                              <a:schemeClr val="tx1"/>
                                            </a:solidFill>
                                            <a:effectLst/>
                                            <a:latin typeface="Comic Sans MS" panose="030F0702030302020204" pitchFamily="66" charset="0"/>
                                            <a:ea typeface="+mn-ea"/>
                                            <a:cs typeface="+mn-cs"/>
                                          </a:rPr>
                                          <m:t>2</m:t>
                                        </m:r>
                                      </m:sub>
                                    </m:sSub>
                                    <m:r>
                                      <m:rPr>
                                        <m:nor/>
                                      </m:rPr>
                                      <a:rPr lang="fr-FR" sz="2800" b="1" kern="1200">
                                        <a:solidFill>
                                          <a:schemeClr val="tx1"/>
                                        </a:solidFill>
                                        <a:effectLst/>
                                        <a:latin typeface="Comic Sans MS" panose="030F0702030302020204" pitchFamily="66" charset="0"/>
                                        <a:ea typeface="+mn-ea"/>
                                        <a:cs typeface="+mn-cs"/>
                                      </a:rPr>
                                      <m:t>)</m:t>
                                    </m:r>
                                  </m:num>
                                  <m:den>
                                    <m:r>
                                      <m:rPr>
                                        <m:nor/>
                                      </m:rPr>
                                      <a:rPr lang="fr-FR" sz="2800" b="1" kern="1200">
                                        <a:solidFill>
                                          <a:schemeClr val="tx1"/>
                                        </a:solidFill>
                                        <a:effectLst/>
                                        <a:latin typeface="Comic Sans MS" panose="030F0702030302020204" pitchFamily="66" charset="0"/>
                                        <a:ea typeface="+mn-ea"/>
                                        <a:cs typeface="+mn-cs"/>
                                      </a:rPr>
                                      <m:t>2</m:t>
                                    </m:r>
                                  </m:den>
                                </m:f>
                              </m:oMath>
                            </m:oMathPara>
                          </a14:m>
                          <a:endParaRPr lang="fr-FR" sz="2800" b="1" dirty="0">
                            <a:solidFill>
                              <a:schemeClr val="tx1"/>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fr-FR" sz="2400" b="0" kern="1200" dirty="0">
                              <a:solidFill>
                                <a:schemeClr val="tx1"/>
                              </a:solidFill>
                              <a:effectLst/>
                              <a:latin typeface="Comic Sans MS" panose="030F0702030302020204" pitchFamily="66" charset="0"/>
                              <a:ea typeface="+mn-ea"/>
                              <a:cs typeface="+mn-cs"/>
                            </a:rPr>
                            <a:t>Le dioxygène O</a:t>
                          </a:r>
                          <a:r>
                            <a:rPr lang="fr-FR" sz="2400" b="0" kern="1200" baseline="-25000" dirty="0">
                              <a:solidFill>
                                <a:schemeClr val="tx1"/>
                              </a:solidFill>
                              <a:effectLst/>
                              <a:latin typeface="Comic Sans MS" panose="030F0702030302020204" pitchFamily="66" charset="0"/>
                              <a:ea typeface="+mn-ea"/>
                              <a:cs typeface="+mn-cs"/>
                            </a:rPr>
                            <a:t>2</a:t>
                          </a:r>
                          <a:r>
                            <a:rPr lang="fr-FR" sz="2400" b="0" kern="1200" dirty="0">
                              <a:solidFill>
                                <a:schemeClr val="tx1"/>
                              </a:solidFill>
                              <a:effectLst/>
                              <a:latin typeface="Comic Sans MS" panose="030F0702030302020204" pitchFamily="66" charset="0"/>
                              <a:ea typeface="+mn-ea"/>
                              <a:cs typeface="+mn-cs"/>
                            </a:rPr>
                            <a:t> est le réactif limitant et le butane C</a:t>
                          </a:r>
                          <a:r>
                            <a:rPr lang="fr-FR" sz="2400" b="0" kern="1200" baseline="-25000" dirty="0">
                              <a:solidFill>
                                <a:schemeClr val="tx1"/>
                              </a:solidFill>
                              <a:effectLst/>
                              <a:latin typeface="Comic Sans MS" panose="030F0702030302020204" pitchFamily="66" charset="0"/>
                              <a:ea typeface="+mn-ea"/>
                              <a:cs typeface="+mn-cs"/>
                            </a:rPr>
                            <a:t>4</a:t>
                          </a:r>
                          <a:r>
                            <a:rPr lang="fr-FR" sz="2400" b="0" kern="1200" dirty="0">
                              <a:solidFill>
                                <a:schemeClr val="tx1"/>
                              </a:solidFill>
                              <a:effectLst/>
                              <a:latin typeface="Comic Sans MS" panose="030F0702030302020204" pitchFamily="66" charset="0"/>
                              <a:ea typeface="+mn-ea"/>
                              <a:cs typeface="+mn-cs"/>
                            </a:rPr>
                            <a:t>H</a:t>
                          </a:r>
                          <a:r>
                            <a:rPr lang="fr-FR" sz="2400" b="0" kern="1200" baseline="-25000" dirty="0">
                              <a:solidFill>
                                <a:schemeClr val="tx1"/>
                              </a:solidFill>
                              <a:effectLst/>
                              <a:latin typeface="Comic Sans MS" panose="030F0702030302020204" pitchFamily="66" charset="0"/>
                              <a:ea typeface="+mn-ea"/>
                              <a:cs typeface="+mn-cs"/>
                            </a:rPr>
                            <a:t>10</a:t>
                          </a:r>
                          <a:r>
                            <a:rPr lang="fr-FR" sz="2400" b="0" kern="1200" dirty="0">
                              <a:solidFill>
                                <a:schemeClr val="tx1"/>
                              </a:solidFill>
                              <a:effectLst/>
                              <a:latin typeface="Comic Sans MS" panose="030F0702030302020204" pitchFamily="66" charset="0"/>
                              <a:ea typeface="+mn-ea"/>
                              <a:cs typeface="+mn-cs"/>
                            </a:rPr>
                            <a:t> le réactif en excès.</a:t>
                          </a:r>
                          <a:endParaRPr lang="fr-FR" sz="2400" b="0" dirty="0">
                            <a:solidFill>
                              <a:schemeClr val="tx1"/>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9314804"/>
                      </a:ext>
                    </a:extLst>
                  </a:tr>
                  <a:tr h="1600634">
                    <a:tc>
                      <a:txBody>
                        <a:bodyPr/>
                        <a:lstStyle/>
                        <a:p>
                          <a:pPr/>
                          <a14:m>
                            <m:oMathPara xmlns:m="http://schemas.openxmlformats.org/officeDocument/2006/math">
                              <m:oMathParaPr>
                                <m:jc m:val="centerGroup"/>
                              </m:oMathParaPr>
                              <m:oMath xmlns:m="http://schemas.openxmlformats.org/officeDocument/2006/math">
                                <m:f>
                                  <m:fPr>
                                    <m:ctrlPr>
                                      <a:rPr lang="fr-FR" sz="2800" b="1" i="1" kern="1200" smtClean="0">
                                        <a:solidFill>
                                          <a:schemeClr val="tx1"/>
                                        </a:solidFill>
                                        <a:effectLst/>
                                        <a:latin typeface="Cambria Math" panose="02040503050406030204" pitchFamily="18" charset="0"/>
                                        <a:ea typeface="+mn-ea"/>
                                        <a:cs typeface="+mn-cs"/>
                                      </a:rPr>
                                    </m:ctrlPr>
                                  </m:fPr>
                                  <m:num>
                                    <m:r>
                                      <m:rPr>
                                        <m:nor/>
                                      </m:rPr>
                                      <a:rPr lang="fr-FR" sz="2800" b="1" kern="1200">
                                        <a:solidFill>
                                          <a:schemeClr val="tx1"/>
                                        </a:solidFill>
                                        <a:effectLst/>
                                        <a:latin typeface="Comic Sans MS" panose="030F0702030302020204" pitchFamily="66" charset="0"/>
                                        <a:ea typeface="+mn-ea"/>
                                        <a:cs typeface="+mn-cs"/>
                                      </a:rPr>
                                      <m:t>n</m:t>
                                    </m:r>
                                    <m:r>
                                      <m:rPr>
                                        <m:nor/>
                                      </m:rPr>
                                      <a:rPr lang="fr-FR" sz="2800" b="1" kern="1200">
                                        <a:solidFill>
                                          <a:schemeClr val="tx1"/>
                                        </a:solidFill>
                                        <a:effectLst/>
                                        <a:latin typeface="Comic Sans MS" panose="030F0702030302020204" pitchFamily="66" charset="0"/>
                                        <a:ea typeface="+mn-ea"/>
                                        <a:cs typeface="+mn-cs"/>
                                      </a:rPr>
                                      <m:t>(</m:t>
                                    </m:r>
                                    <m:r>
                                      <m:rPr>
                                        <m:nor/>
                                      </m:rPr>
                                      <a:rPr lang="fr-FR" sz="2800" b="1" i="1" kern="1200">
                                        <a:solidFill>
                                          <a:schemeClr val="tx1"/>
                                        </a:solidFill>
                                        <a:effectLst/>
                                        <a:latin typeface="Comic Sans MS" panose="030F0702030302020204" pitchFamily="66" charset="0"/>
                                        <a:ea typeface="+mn-ea"/>
                                        <a:cs typeface="+mn-cs"/>
                                      </a:rPr>
                                      <m:t>C</m:t>
                                    </m:r>
                                    <m:sSub>
                                      <m:sSubPr>
                                        <m:ctrlPr>
                                          <a:rPr lang="fr-FR" sz="2800" b="1" i="1" kern="1200">
                                            <a:solidFill>
                                              <a:schemeClr val="tx1"/>
                                            </a:solidFill>
                                            <a:effectLst/>
                                            <a:latin typeface="Cambria Math" panose="02040503050406030204" pitchFamily="18" charset="0"/>
                                            <a:ea typeface="+mn-ea"/>
                                            <a:cs typeface="+mn-cs"/>
                                          </a:rPr>
                                        </m:ctrlPr>
                                      </m:sSubPr>
                                      <m:e>
                                        <m:r>
                                          <m:rPr>
                                            <m:nor/>
                                          </m:rPr>
                                          <a:rPr lang="fr-FR" sz="2800" b="1" kern="1200">
                                            <a:solidFill>
                                              <a:schemeClr val="tx1"/>
                                            </a:solidFill>
                                            <a:effectLst/>
                                            <a:latin typeface="Comic Sans MS" panose="030F0702030302020204" pitchFamily="66" charset="0"/>
                                            <a:ea typeface="+mn-ea"/>
                                            <a:cs typeface="+mn-cs"/>
                                          </a:rPr>
                                          <m:t>H</m:t>
                                        </m:r>
                                      </m:e>
                                      <m:sub>
                                        <m:r>
                                          <m:rPr>
                                            <m:nor/>
                                          </m:rPr>
                                          <a:rPr lang="fr-FR" sz="2800" b="1" kern="1200">
                                            <a:solidFill>
                                              <a:schemeClr val="tx1"/>
                                            </a:solidFill>
                                            <a:effectLst/>
                                            <a:latin typeface="Comic Sans MS" panose="030F0702030302020204" pitchFamily="66" charset="0"/>
                                            <a:ea typeface="+mn-ea"/>
                                            <a:cs typeface="+mn-cs"/>
                                          </a:rPr>
                                          <m:t>4</m:t>
                                        </m:r>
                                      </m:sub>
                                    </m:sSub>
                                    <m:r>
                                      <m:rPr>
                                        <m:nor/>
                                      </m:rPr>
                                      <a:rPr lang="fr-FR" sz="2800" b="1" kern="1200">
                                        <a:solidFill>
                                          <a:schemeClr val="tx1"/>
                                        </a:solidFill>
                                        <a:effectLst/>
                                        <a:latin typeface="Comic Sans MS" panose="030F0702030302020204" pitchFamily="66" charset="0"/>
                                        <a:ea typeface="+mn-ea"/>
                                        <a:cs typeface="+mn-cs"/>
                                      </a:rPr>
                                      <m:t>)</m:t>
                                    </m:r>
                                  </m:num>
                                  <m:den>
                                    <m:r>
                                      <m:rPr>
                                        <m:nor/>
                                      </m:rPr>
                                      <a:rPr lang="fr-FR" sz="2800" b="1" kern="1200">
                                        <a:solidFill>
                                          <a:schemeClr val="tx1"/>
                                        </a:solidFill>
                                        <a:effectLst/>
                                        <a:latin typeface="Comic Sans MS" panose="030F0702030302020204" pitchFamily="66" charset="0"/>
                                        <a:ea typeface="+mn-ea"/>
                                        <a:cs typeface="+mn-cs"/>
                                      </a:rPr>
                                      <m:t>1</m:t>
                                    </m:r>
                                  </m:den>
                                </m:f>
                                <m:r>
                                  <m:rPr>
                                    <m:nor/>
                                  </m:rPr>
                                  <a:rPr lang="fr-FR" sz="2800" b="1" kern="1200">
                                    <a:solidFill>
                                      <a:schemeClr val="tx1"/>
                                    </a:solidFill>
                                    <a:effectLst/>
                                    <a:latin typeface="Comic Sans MS" panose="030F0702030302020204" pitchFamily="66" charset="0"/>
                                    <a:ea typeface="+mn-ea"/>
                                    <a:cs typeface="+mn-cs"/>
                                  </a:rPr>
                                  <m:t> &lt; </m:t>
                                </m:r>
                                <m:f>
                                  <m:fPr>
                                    <m:ctrlPr>
                                      <a:rPr lang="fr-FR" sz="2800" b="1" i="1" kern="1200">
                                        <a:solidFill>
                                          <a:schemeClr val="tx1"/>
                                        </a:solidFill>
                                        <a:effectLst/>
                                        <a:latin typeface="Cambria Math" panose="02040503050406030204" pitchFamily="18" charset="0"/>
                                        <a:ea typeface="+mn-ea"/>
                                        <a:cs typeface="+mn-cs"/>
                                      </a:rPr>
                                    </m:ctrlPr>
                                  </m:fPr>
                                  <m:num>
                                    <m:r>
                                      <m:rPr>
                                        <m:nor/>
                                      </m:rPr>
                                      <a:rPr lang="fr-FR" sz="2800" b="1" kern="1200">
                                        <a:solidFill>
                                          <a:schemeClr val="tx1"/>
                                        </a:solidFill>
                                        <a:effectLst/>
                                        <a:latin typeface="Comic Sans MS" panose="030F0702030302020204" pitchFamily="66" charset="0"/>
                                        <a:ea typeface="+mn-ea"/>
                                        <a:cs typeface="+mn-cs"/>
                                      </a:rPr>
                                      <m:t>n</m:t>
                                    </m:r>
                                    <m:r>
                                      <m:rPr>
                                        <m:nor/>
                                      </m:rPr>
                                      <a:rPr lang="fr-FR" sz="2800" b="1" kern="1200">
                                        <a:solidFill>
                                          <a:schemeClr val="tx1"/>
                                        </a:solidFill>
                                        <a:effectLst/>
                                        <a:latin typeface="Comic Sans MS" panose="030F0702030302020204" pitchFamily="66" charset="0"/>
                                        <a:ea typeface="+mn-ea"/>
                                        <a:cs typeface="+mn-cs"/>
                                      </a:rPr>
                                      <m:t>(</m:t>
                                    </m:r>
                                    <m:sSub>
                                      <m:sSubPr>
                                        <m:ctrlPr>
                                          <a:rPr lang="fr-FR" sz="2800" b="1" i="1" kern="1200">
                                            <a:solidFill>
                                              <a:schemeClr val="tx1"/>
                                            </a:solidFill>
                                            <a:effectLst/>
                                            <a:latin typeface="Cambria Math" panose="02040503050406030204" pitchFamily="18" charset="0"/>
                                            <a:ea typeface="+mn-ea"/>
                                            <a:cs typeface="+mn-cs"/>
                                          </a:rPr>
                                        </m:ctrlPr>
                                      </m:sSubPr>
                                      <m:e>
                                        <m:r>
                                          <m:rPr>
                                            <m:nor/>
                                          </m:rPr>
                                          <a:rPr lang="fr-FR" sz="2800" b="1" kern="1200">
                                            <a:solidFill>
                                              <a:schemeClr val="tx1"/>
                                            </a:solidFill>
                                            <a:effectLst/>
                                            <a:latin typeface="Comic Sans MS" panose="030F0702030302020204" pitchFamily="66" charset="0"/>
                                            <a:ea typeface="+mn-ea"/>
                                            <a:cs typeface="+mn-cs"/>
                                          </a:rPr>
                                          <m:t>O</m:t>
                                        </m:r>
                                      </m:e>
                                      <m:sub>
                                        <m:r>
                                          <m:rPr>
                                            <m:nor/>
                                          </m:rPr>
                                          <a:rPr lang="fr-FR" sz="2800" b="1" kern="1200">
                                            <a:solidFill>
                                              <a:schemeClr val="tx1"/>
                                            </a:solidFill>
                                            <a:effectLst/>
                                            <a:latin typeface="Comic Sans MS" panose="030F0702030302020204" pitchFamily="66" charset="0"/>
                                            <a:ea typeface="+mn-ea"/>
                                            <a:cs typeface="+mn-cs"/>
                                          </a:rPr>
                                          <m:t>2</m:t>
                                        </m:r>
                                      </m:sub>
                                    </m:sSub>
                                    <m:r>
                                      <m:rPr>
                                        <m:nor/>
                                      </m:rPr>
                                      <a:rPr lang="fr-FR" sz="2800" b="1" kern="1200">
                                        <a:solidFill>
                                          <a:schemeClr val="tx1"/>
                                        </a:solidFill>
                                        <a:effectLst/>
                                        <a:latin typeface="Comic Sans MS" panose="030F0702030302020204" pitchFamily="66" charset="0"/>
                                        <a:ea typeface="+mn-ea"/>
                                        <a:cs typeface="+mn-cs"/>
                                      </a:rPr>
                                      <m:t>)</m:t>
                                    </m:r>
                                  </m:num>
                                  <m:den>
                                    <m:r>
                                      <m:rPr>
                                        <m:nor/>
                                      </m:rPr>
                                      <a:rPr lang="fr-FR" sz="2800" b="1" kern="1200">
                                        <a:solidFill>
                                          <a:schemeClr val="tx1"/>
                                        </a:solidFill>
                                        <a:effectLst/>
                                        <a:latin typeface="Comic Sans MS" panose="030F0702030302020204" pitchFamily="66" charset="0"/>
                                        <a:ea typeface="+mn-ea"/>
                                        <a:cs typeface="+mn-cs"/>
                                      </a:rPr>
                                      <m:t>2</m:t>
                                    </m:r>
                                  </m:den>
                                </m:f>
                              </m:oMath>
                            </m:oMathPara>
                          </a14:m>
                          <a:endParaRPr lang="fr-FR" sz="2800" b="1" dirty="0">
                            <a:solidFill>
                              <a:schemeClr val="tx1"/>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800"/>
                            </a:spcAft>
                          </a:pPr>
                          <a:r>
                            <a:rPr lang="fr-FR" sz="2400" b="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Le butane C</a:t>
                          </a:r>
                          <a:r>
                            <a:rPr lang="fr-FR" sz="2400" b="0" baseline="-250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4</a:t>
                          </a:r>
                          <a:r>
                            <a:rPr lang="fr-FR" sz="2400" b="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H</a:t>
                          </a:r>
                          <a:r>
                            <a:rPr lang="fr-FR" sz="2400" b="0" baseline="-250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10</a:t>
                          </a:r>
                          <a:r>
                            <a:rPr lang="fr-FR" sz="2400" b="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est le réactif limitant et le dioxygène O</a:t>
                          </a:r>
                          <a:r>
                            <a:rPr lang="fr-FR" sz="2400" b="0" baseline="-250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2</a:t>
                          </a:r>
                          <a:r>
                            <a:rPr lang="fr-FR" sz="2400" b="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le réactif en excès.</a:t>
                          </a:r>
                          <a:endParaRPr lang="fr-FR" sz="24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8588419"/>
                      </a:ext>
                    </a:extLst>
                  </a:tr>
                </a:tbl>
              </a:graphicData>
            </a:graphic>
          </p:graphicFrame>
        </mc:Choice>
        <mc:Fallback xmlns="">
          <p:graphicFrame>
            <p:nvGraphicFramePr>
              <p:cNvPr id="3" name="Tableau 2">
                <a:extLst>
                  <a:ext uri="{FF2B5EF4-FFF2-40B4-BE49-F238E27FC236}">
                    <a16:creationId xmlns:a16="http://schemas.microsoft.com/office/drawing/2014/main" id="{7635DD08-AE09-D2BB-5073-A16BAAC3BD5F}"/>
                  </a:ext>
                </a:extLst>
              </p:cNvPr>
              <p:cNvGraphicFramePr>
                <a:graphicFrameLocks noGrp="1"/>
              </p:cNvGraphicFramePr>
              <p:nvPr>
                <p:extLst>
                  <p:ext uri="{D42A27DB-BD31-4B8C-83A1-F6EECF244321}">
                    <p14:modId xmlns:p14="http://schemas.microsoft.com/office/powerpoint/2010/main" val="928978670"/>
                  </p:ext>
                </p:extLst>
              </p:nvPr>
            </p:nvGraphicFramePr>
            <p:xfrm>
              <a:off x="0" y="1124111"/>
              <a:ext cx="12192000" cy="5121508"/>
            </p:xfrm>
            <a:graphic>
              <a:graphicData uri="http://schemas.openxmlformats.org/drawingml/2006/table">
                <a:tbl>
                  <a:tblPr firstRow="1" bandRow="1">
                    <a:tableStyleId>{5C22544A-7EE6-4342-B048-85BDC9FD1C3A}</a:tableStyleId>
                  </a:tblPr>
                  <a:tblGrid>
                    <a:gridCol w="3121269">
                      <a:extLst>
                        <a:ext uri="{9D8B030D-6E8A-4147-A177-3AD203B41FA5}">
                          <a16:colId xmlns:a16="http://schemas.microsoft.com/office/drawing/2014/main" val="2677454534"/>
                        </a:ext>
                      </a:extLst>
                    </a:gridCol>
                    <a:gridCol w="5006731">
                      <a:extLst>
                        <a:ext uri="{9D8B030D-6E8A-4147-A177-3AD203B41FA5}">
                          <a16:colId xmlns:a16="http://schemas.microsoft.com/office/drawing/2014/main" val="1216652389"/>
                        </a:ext>
                      </a:extLst>
                    </a:gridCol>
                    <a:gridCol w="4064000">
                      <a:extLst>
                        <a:ext uri="{9D8B030D-6E8A-4147-A177-3AD203B41FA5}">
                          <a16:colId xmlns:a16="http://schemas.microsoft.com/office/drawing/2014/main" val="1607174126"/>
                        </a:ext>
                      </a:extLst>
                    </a:gridCol>
                  </a:tblGrid>
                  <a:tr h="1920240">
                    <a:tc>
                      <a:txBody>
                        <a:bodyPr/>
                        <a:lstStyle/>
                        <a:p>
                          <a:endParaRPr lang="fr-F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540" r="-290625" b="-166984"/>
                          </a:stretch>
                        </a:blipFill>
                      </a:tcPr>
                    </a:tc>
                    <a:tc>
                      <a:txBody>
                        <a:bodyPr/>
                        <a:lstStyle/>
                        <a:p>
                          <a:pPr algn="just"/>
                          <a:r>
                            <a:rPr lang="fr-FR" sz="2400" b="0" kern="1200" dirty="0">
                              <a:solidFill>
                                <a:schemeClr val="tx1"/>
                              </a:solidFill>
                              <a:effectLst/>
                              <a:latin typeface="Comic Sans MS" panose="030F0702030302020204" pitchFamily="66" charset="0"/>
                              <a:ea typeface="+mn-ea"/>
                              <a:cs typeface="+mn-cs"/>
                            </a:rPr>
                            <a:t>Le mélange est dans des proportions stœchiométriques, c'est à dire c'est à dire les quantités de butane C</a:t>
                          </a:r>
                          <a:r>
                            <a:rPr lang="fr-FR" sz="2400" b="0" kern="1200" baseline="-25000" dirty="0">
                              <a:solidFill>
                                <a:schemeClr val="tx1"/>
                              </a:solidFill>
                              <a:effectLst/>
                              <a:latin typeface="Comic Sans MS" panose="030F0702030302020204" pitchFamily="66" charset="0"/>
                              <a:ea typeface="+mn-ea"/>
                              <a:cs typeface="+mn-cs"/>
                            </a:rPr>
                            <a:t>4</a:t>
                          </a:r>
                          <a:r>
                            <a:rPr lang="fr-FR" sz="2400" b="0" kern="1200" dirty="0">
                              <a:solidFill>
                                <a:schemeClr val="tx1"/>
                              </a:solidFill>
                              <a:effectLst/>
                              <a:latin typeface="Comic Sans MS" panose="030F0702030302020204" pitchFamily="66" charset="0"/>
                              <a:ea typeface="+mn-ea"/>
                              <a:cs typeface="+mn-cs"/>
                            </a:rPr>
                            <a:t>H</a:t>
                          </a:r>
                          <a:r>
                            <a:rPr lang="fr-FR" sz="2400" b="0" kern="1200" baseline="-25000" dirty="0">
                              <a:solidFill>
                                <a:schemeClr val="tx1"/>
                              </a:solidFill>
                              <a:effectLst/>
                              <a:latin typeface="Comic Sans MS" panose="030F0702030302020204" pitchFamily="66" charset="0"/>
                              <a:ea typeface="+mn-ea"/>
                              <a:cs typeface="+mn-cs"/>
                            </a:rPr>
                            <a:t>10</a:t>
                          </a:r>
                          <a:r>
                            <a:rPr lang="fr-FR" sz="2400" b="0" kern="1200" dirty="0">
                              <a:solidFill>
                                <a:schemeClr val="tx1"/>
                              </a:solidFill>
                              <a:effectLst/>
                              <a:latin typeface="Comic Sans MS" panose="030F0702030302020204" pitchFamily="66" charset="0"/>
                              <a:ea typeface="+mn-ea"/>
                              <a:cs typeface="+mn-cs"/>
                            </a:rPr>
                            <a:t> et de dioxygène O</a:t>
                          </a:r>
                          <a:r>
                            <a:rPr lang="fr-FR" sz="2400" b="0" kern="1200" baseline="-25000" dirty="0">
                              <a:solidFill>
                                <a:schemeClr val="tx1"/>
                              </a:solidFill>
                              <a:effectLst/>
                              <a:latin typeface="Comic Sans MS" panose="030F0702030302020204" pitchFamily="66" charset="0"/>
                              <a:ea typeface="+mn-ea"/>
                              <a:cs typeface="+mn-cs"/>
                            </a:rPr>
                            <a:t>2</a:t>
                          </a:r>
                          <a:r>
                            <a:rPr lang="fr-FR" sz="2400" b="0" kern="1200" dirty="0">
                              <a:solidFill>
                                <a:schemeClr val="tx1"/>
                              </a:solidFill>
                              <a:effectLst/>
                              <a:latin typeface="Comic Sans MS" panose="030F0702030302020204" pitchFamily="66" charset="0"/>
                              <a:ea typeface="+mn-ea"/>
                              <a:cs typeface="+mn-cs"/>
                            </a:rPr>
                            <a:t> sont identiques.</a:t>
                          </a:r>
                          <a:endParaRPr lang="fr-FR" sz="2400" b="0" dirty="0">
                            <a:solidFill>
                              <a:schemeClr val="tx1"/>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9972053"/>
                      </a:ext>
                    </a:extLst>
                  </a:tr>
                  <a:tr h="1600634">
                    <a:tc>
                      <a:txBody>
                        <a:bodyPr/>
                        <a:lstStyle/>
                        <a:p>
                          <a:endParaRPr lang="fr-F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22814" r="-290625" b="-100000"/>
                          </a:stretch>
                        </a:blipFill>
                      </a:tcPr>
                    </a:tc>
                    <a:tc>
                      <a:txBody>
                        <a:bodyPr/>
                        <a:lstStyle/>
                        <a:p>
                          <a:pPr algn="just"/>
                          <a:r>
                            <a:rPr lang="fr-FR" sz="2400" b="0" kern="1200" dirty="0">
                              <a:solidFill>
                                <a:schemeClr val="tx1"/>
                              </a:solidFill>
                              <a:effectLst/>
                              <a:latin typeface="Comic Sans MS" panose="030F0702030302020204" pitchFamily="66" charset="0"/>
                              <a:ea typeface="+mn-ea"/>
                              <a:cs typeface="+mn-cs"/>
                            </a:rPr>
                            <a:t>Le dioxygène O</a:t>
                          </a:r>
                          <a:r>
                            <a:rPr lang="fr-FR" sz="2400" b="0" kern="1200" baseline="-25000" dirty="0">
                              <a:solidFill>
                                <a:schemeClr val="tx1"/>
                              </a:solidFill>
                              <a:effectLst/>
                              <a:latin typeface="Comic Sans MS" panose="030F0702030302020204" pitchFamily="66" charset="0"/>
                              <a:ea typeface="+mn-ea"/>
                              <a:cs typeface="+mn-cs"/>
                            </a:rPr>
                            <a:t>2</a:t>
                          </a:r>
                          <a:r>
                            <a:rPr lang="fr-FR" sz="2400" b="0" kern="1200" dirty="0">
                              <a:solidFill>
                                <a:schemeClr val="tx1"/>
                              </a:solidFill>
                              <a:effectLst/>
                              <a:latin typeface="Comic Sans MS" panose="030F0702030302020204" pitchFamily="66" charset="0"/>
                              <a:ea typeface="+mn-ea"/>
                              <a:cs typeface="+mn-cs"/>
                            </a:rPr>
                            <a:t> est le réactif limitant et le butane C</a:t>
                          </a:r>
                          <a:r>
                            <a:rPr lang="fr-FR" sz="2400" b="0" kern="1200" baseline="-25000" dirty="0">
                              <a:solidFill>
                                <a:schemeClr val="tx1"/>
                              </a:solidFill>
                              <a:effectLst/>
                              <a:latin typeface="Comic Sans MS" panose="030F0702030302020204" pitchFamily="66" charset="0"/>
                              <a:ea typeface="+mn-ea"/>
                              <a:cs typeface="+mn-cs"/>
                            </a:rPr>
                            <a:t>4</a:t>
                          </a:r>
                          <a:r>
                            <a:rPr lang="fr-FR" sz="2400" b="0" kern="1200" dirty="0">
                              <a:solidFill>
                                <a:schemeClr val="tx1"/>
                              </a:solidFill>
                              <a:effectLst/>
                              <a:latin typeface="Comic Sans MS" panose="030F0702030302020204" pitchFamily="66" charset="0"/>
                              <a:ea typeface="+mn-ea"/>
                              <a:cs typeface="+mn-cs"/>
                            </a:rPr>
                            <a:t>H</a:t>
                          </a:r>
                          <a:r>
                            <a:rPr lang="fr-FR" sz="2400" b="0" kern="1200" baseline="-25000" dirty="0">
                              <a:solidFill>
                                <a:schemeClr val="tx1"/>
                              </a:solidFill>
                              <a:effectLst/>
                              <a:latin typeface="Comic Sans MS" panose="030F0702030302020204" pitchFamily="66" charset="0"/>
                              <a:ea typeface="+mn-ea"/>
                              <a:cs typeface="+mn-cs"/>
                            </a:rPr>
                            <a:t>10</a:t>
                          </a:r>
                          <a:r>
                            <a:rPr lang="fr-FR" sz="2400" b="0" kern="1200" dirty="0">
                              <a:solidFill>
                                <a:schemeClr val="tx1"/>
                              </a:solidFill>
                              <a:effectLst/>
                              <a:latin typeface="Comic Sans MS" panose="030F0702030302020204" pitchFamily="66" charset="0"/>
                              <a:ea typeface="+mn-ea"/>
                              <a:cs typeface="+mn-cs"/>
                            </a:rPr>
                            <a:t> le réactif en excès.</a:t>
                          </a:r>
                          <a:endParaRPr lang="fr-FR" sz="2400" b="0" dirty="0">
                            <a:solidFill>
                              <a:schemeClr val="tx1"/>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9314804"/>
                      </a:ext>
                    </a:extLst>
                  </a:tr>
                  <a:tr h="1600634">
                    <a:tc>
                      <a:txBody>
                        <a:bodyPr/>
                        <a:lstStyle/>
                        <a:p>
                          <a:endParaRPr lang="fr-F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22814" r="-290625"/>
                          </a:stretch>
                        </a:blipFill>
                      </a:tcPr>
                    </a:tc>
                    <a:tc>
                      <a:txBody>
                        <a:bodyPr/>
                        <a:lstStyle/>
                        <a:p>
                          <a:pPr algn="just">
                            <a:lnSpc>
                              <a:spcPct val="107000"/>
                            </a:lnSpc>
                            <a:spcAft>
                              <a:spcPts val="800"/>
                            </a:spcAft>
                          </a:pPr>
                          <a:r>
                            <a:rPr lang="fr-FR" sz="2400" b="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Le butane C</a:t>
                          </a:r>
                          <a:r>
                            <a:rPr lang="fr-FR" sz="2400" b="0" baseline="-250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4</a:t>
                          </a:r>
                          <a:r>
                            <a:rPr lang="fr-FR" sz="2400" b="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H</a:t>
                          </a:r>
                          <a:r>
                            <a:rPr lang="fr-FR" sz="2400" b="0" baseline="-250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10</a:t>
                          </a:r>
                          <a:r>
                            <a:rPr lang="fr-FR" sz="2400" b="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est le réactif limitant et le dioxygène O</a:t>
                          </a:r>
                          <a:r>
                            <a:rPr lang="fr-FR" sz="2400" b="0" baseline="-250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2</a:t>
                          </a:r>
                          <a:r>
                            <a:rPr lang="fr-FR" sz="2400" b="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le réactif en excès.</a:t>
                          </a:r>
                          <a:endParaRPr lang="fr-FR" sz="2400" b="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8588419"/>
                      </a:ext>
                    </a:extLst>
                  </a:tr>
                </a:tbl>
              </a:graphicData>
            </a:graphic>
          </p:graphicFrame>
        </mc:Fallback>
      </mc:AlternateContent>
      <p:pic>
        <p:nvPicPr>
          <p:cNvPr id="5" name="Image 4">
            <a:extLst>
              <a:ext uri="{FF2B5EF4-FFF2-40B4-BE49-F238E27FC236}">
                <a16:creationId xmlns:a16="http://schemas.microsoft.com/office/drawing/2014/main" id="{ECD617E8-CC4B-3BD9-37FA-8F911703BB4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4092" y="1124110"/>
            <a:ext cx="4035670" cy="1929617"/>
          </a:xfrm>
          <a:prstGeom prst="rect">
            <a:avLst/>
          </a:prstGeom>
          <a:noFill/>
        </p:spPr>
      </p:pic>
      <p:pic>
        <p:nvPicPr>
          <p:cNvPr id="7" name="Image 6">
            <a:extLst>
              <a:ext uri="{FF2B5EF4-FFF2-40B4-BE49-F238E27FC236}">
                <a16:creationId xmlns:a16="http://schemas.microsoft.com/office/drawing/2014/main" id="{277C9904-3426-216B-8D6D-CB5255D29F6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4092" y="3053727"/>
            <a:ext cx="4051790" cy="1600838"/>
          </a:xfrm>
          <a:prstGeom prst="rect">
            <a:avLst/>
          </a:prstGeom>
          <a:noFill/>
        </p:spPr>
      </p:pic>
      <p:pic>
        <p:nvPicPr>
          <p:cNvPr id="8" name="Image 7">
            <a:extLst>
              <a:ext uri="{FF2B5EF4-FFF2-40B4-BE49-F238E27FC236}">
                <a16:creationId xmlns:a16="http://schemas.microsoft.com/office/drawing/2014/main" id="{4988DE1D-0D40-D460-0260-9E60F74BB1B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4092" y="4654564"/>
            <a:ext cx="4059849" cy="1600837"/>
          </a:xfrm>
          <a:prstGeom prst="rect">
            <a:avLst/>
          </a:prstGeom>
          <a:noFill/>
        </p:spPr>
      </p:pic>
    </p:spTree>
    <p:extLst>
      <p:ext uri="{BB962C8B-B14F-4D97-AF65-F5344CB8AC3E}">
        <p14:creationId xmlns:p14="http://schemas.microsoft.com/office/powerpoint/2010/main" val="418809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0B80CF69-A1AB-E7F1-CF9C-F90F2803B1D4}"/>
              </a:ext>
            </a:extLst>
          </p:cNvPr>
          <p:cNvSpPr txBox="1"/>
          <p:nvPr/>
        </p:nvSpPr>
        <p:spPr>
          <a:xfrm>
            <a:off x="0" y="0"/>
            <a:ext cx="12192000" cy="4963025"/>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Méthode pour trouver le réactif limitant</a:t>
            </a:r>
            <a:endParaRPr lang="fr-FR" sz="3200" dirty="0">
              <a:solidFill>
                <a:srgbClr val="FF0000"/>
              </a:solidFill>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endParaRPr lang="fr-FR" sz="2400" dirty="0">
              <a:effectLst/>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Pour rechercher le réactif limitant d’une réaction dont on connaît l’équation de réaction équilibrée, il faut: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Calculer le nombre de moles de chaque réactif présent au début de la réaction.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Diviser ce nombre de mole par le coefficient stœchiométrique correspondant au réactif.</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Le réactif ayant le plus petit rapport sera le réactif limitant la réaction, les autres seront en excès.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Une fois le réactif limitant déterminé, c'est à dire le plus petit rapport trouvé, on peut en déduire les quantités de matière des produits.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311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747F5CBC-B67E-BB4B-027B-0FBC3C7DE481}"/>
              </a:ext>
            </a:extLst>
          </p:cNvPr>
          <p:cNvSpPr txBox="1"/>
          <p:nvPr/>
        </p:nvSpPr>
        <p:spPr>
          <a:xfrm>
            <a:off x="-1464" y="0"/>
            <a:ext cx="12192000" cy="830997"/>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Arial" panose="020B0604020202020204" pitchFamily="34" charset="0"/>
              </a:rPr>
              <a:t>On a une réaction de combustion entre le butane C</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4</a:t>
            </a:r>
            <a:r>
              <a:rPr lang="fr-FR" sz="2400" dirty="0">
                <a:effectLst/>
                <a:latin typeface="Comic Sans MS" panose="030F0702030302020204" pitchFamily="66" charset="0"/>
                <a:ea typeface="Calibri" panose="020F0502020204030204" pitchFamily="34" charset="0"/>
                <a:cs typeface="Arial" panose="020B0604020202020204" pitchFamily="34" charset="0"/>
              </a:rPr>
              <a:t>H</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10</a:t>
            </a:r>
            <a:r>
              <a:rPr lang="fr-FR" sz="2400" dirty="0">
                <a:effectLst/>
                <a:latin typeface="Comic Sans MS" panose="030F0702030302020204" pitchFamily="66" charset="0"/>
                <a:ea typeface="Calibri" panose="020F0502020204030204" pitchFamily="34" charset="0"/>
                <a:cs typeface="Arial" panose="020B0604020202020204" pitchFamily="34" charset="0"/>
              </a:rPr>
              <a:t> et le dioxygène O</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 dont l’équation de réaction est:</a:t>
            </a:r>
            <a:endParaRPr lang="fr-FR" sz="2400" dirty="0"/>
          </a:p>
        </p:txBody>
      </p:sp>
      <p:graphicFrame>
        <p:nvGraphicFramePr>
          <p:cNvPr id="5" name="Tableau 4">
            <a:extLst>
              <a:ext uri="{FF2B5EF4-FFF2-40B4-BE49-F238E27FC236}">
                <a16:creationId xmlns:a16="http://schemas.microsoft.com/office/drawing/2014/main" id="{6C3C1A15-485D-B1B1-8BE2-AEF90D4F619B}"/>
              </a:ext>
            </a:extLst>
          </p:cNvPr>
          <p:cNvGraphicFramePr>
            <a:graphicFrameLocks noGrp="1"/>
          </p:cNvGraphicFramePr>
          <p:nvPr>
            <p:extLst>
              <p:ext uri="{D42A27DB-BD31-4B8C-83A1-F6EECF244321}">
                <p14:modId xmlns:p14="http://schemas.microsoft.com/office/powerpoint/2010/main" val="932821935"/>
              </p:ext>
            </p:extLst>
          </p:nvPr>
        </p:nvGraphicFramePr>
        <p:xfrm>
          <a:off x="2819705" y="906055"/>
          <a:ext cx="6552590" cy="679640"/>
        </p:xfrm>
        <a:graphic>
          <a:graphicData uri="http://schemas.openxmlformats.org/drawingml/2006/table">
            <a:tbl>
              <a:tblPr firstRow="1" firstCol="1" bandRow="1">
                <a:tableStyleId>{5C22544A-7EE6-4342-B048-85BDC9FD1C3A}</a:tableStyleId>
              </a:tblPr>
              <a:tblGrid>
                <a:gridCol w="2874647">
                  <a:extLst>
                    <a:ext uri="{9D8B030D-6E8A-4147-A177-3AD203B41FA5}">
                      <a16:colId xmlns:a16="http://schemas.microsoft.com/office/drawing/2014/main" val="2022064592"/>
                    </a:ext>
                  </a:extLst>
                </a:gridCol>
                <a:gridCol w="798578">
                  <a:extLst>
                    <a:ext uri="{9D8B030D-6E8A-4147-A177-3AD203B41FA5}">
                      <a16:colId xmlns:a16="http://schemas.microsoft.com/office/drawing/2014/main" val="155406814"/>
                    </a:ext>
                  </a:extLst>
                </a:gridCol>
                <a:gridCol w="2879365">
                  <a:extLst>
                    <a:ext uri="{9D8B030D-6E8A-4147-A177-3AD203B41FA5}">
                      <a16:colId xmlns:a16="http://schemas.microsoft.com/office/drawing/2014/main" val="809678647"/>
                    </a:ext>
                  </a:extLst>
                </a:gridCol>
              </a:tblGrid>
              <a:tr h="679640">
                <a:tc>
                  <a:txBody>
                    <a:bodyPr/>
                    <a:lstStyle/>
                    <a:p>
                      <a:pPr algn="ctr">
                        <a:lnSpc>
                          <a:spcPct val="107000"/>
                        </a:lnSpc>
                        <a:spcAft>
                          <a:spcPts val="800"/>
                        </a:spcAft>
                      </a:pPr>
                      <a:r>
                        <a:rPr lang="fr-FR" sz="3200" dirty="0">
                          <a:solidFill>
                            <a:srgbClr val="0070C0"/>
                          </a:solidFill>
                          <a:effectLst/>
                        </a:rPr>
                        <a:t>2 C</a:t>
                      </a:r>
                      <a:r>
                        <a:rPr lang="fr-FR" sz="3200" baseline="-25000" dirty="0">
                          <a:solidFill>
                            <a:srgbClr val="0070C0"/>
                          </a:solidFill>
                          <a:effectLst/>
                        </a:rPr>
                        <a:t>4</a:t>
                      </a:r>
                      <a:r>
                        <a:rPr lang="fr-FR" sz="3200" dirty="0">
                          <a:solidFill>
                            <a:srgbClr val="0070C0"/>
                          </a:solidFill>
                          <a:effectLst/>
                        </a:rPr>
                        <a:t>H</a:t>
                      </a:r>
                      <a:r>
                        <a:rPr lang="fr-FR" sz="3200" baseline="-25000" dirty="0">
                          <a:solidFill>
                            <a:srgbClr val="0070C0"/>
                          </a:solidFill>
                          <a:effectLst/>
                        </a:rPr>
                        <a:t>10</a:t>
                      </a:r>
                      <a:r>
                        <a:rPr lang="fr-FR" sz="3200" dirty="0">
                          <a:solidFill>
                            <a:srgbClr val="0070C0"/>
                          </a:solidFill>
                          <a:effectLst/>
                        </a:rPr>
                        <a:t> + 13 O</a:t>
                      </a:r>
                      <a:r>
                        <a:rPr lang="fr-FR" sz="3200" baseline="-25000" dirty="0">
                          <a:solidFill>
                            <a:srgbClr val="0070C0"/>
                          </a:solidFill>
                          <a:effectLst/>
                        </a:rPr>
                        <a:t>2</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a:solidFill>
                            <a:srgbClr val="0070C0"/>
                          </a:solidFill>
                          <a:effectLst/>
                        </a:rPr>
                        <a:t>→</a:t>
                      </a:r>
                      <a:endParaRPr lang="fr-FR" sz="2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dirty="0">
                          <a:solidFill>
                            <a:srgbClr val="0070C0"/>
                          </a:solidFill>
                          <a:effectLst/>
                        </a:rPr>
                        <a:t>8 CO</a:t>
                      </a:r>
                      <a:r>
                        <a:rPr lang="fr-FR" sz="3200" baseline="-25000" dirty="0">
                          <a:solidFill>
                            <a:srgbClr val="0070C0"/>
                          </a:solidFill>
                          <a:effectLst/>
                        </a:rPr>
                        <a:t>2</a:t>
                      </a:r>
                      <a:r>
                        <a:rPr lang="fr-FR" sz="3200" dirty="0">
                          <a:solidFill>
                            <a:srgbClr val="0070C0"/>
                          </a:solidFill>
                          <a:effectLst/>
                        </a:rPr>
                        <a:t> + 10 H</a:t>
                      </a:r>
                      <a:r>
                        <a:rPr lang="fr-FR" sz="3200" baseline="-25000" dirty="0">
                          <a:solidFill>
                            <a:srgbClr val="0070C0"/>
                          </a:solidFill>
                          <a:effectLst/>
                        </a:rPr>
                        <a:t>2</a:t>
                      </a:r>
                      <a:r>
                        <a:rPr lang="fr-FR" sz="3200" dirty="0">
                          <a:solidFill>
                            <a:srgbClr val="0070C0"/>
                          </a:solidFill>
                          <a:effectLst/>
                        </a:rPr>
                        <a:t>O</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3605412"/>
                  </a:ext>
                </a:extLst>
              </a:tr>
            </a:tbl>
          </a:graphicData>
        </a:graphic>
      </p:graphicFrame>
      <p:sp>
        <p:nvSpPr>
          <p:cNvPr id="8" name="ZoneTexte 7">
            <a:extLst>
              <a:ext uri="{FF2B5EF4-FFF2-40B4-BE49-F238E27FC236}">
                <a16:creationId xmlns:a16="http://schemas.microsoft.com/office/drawing/2014/main" id="{6185D4D6-64D3-ADBC-7202-2C93EBFA1444}"/>
              </a:ext>
            </a:extLst>
          </p:cNvPr>
          <p:cNvSpPr txBox="1"/>
          <p:nvPr/>
        </p:nvSpPr>
        <p:spPr>
          <a:xfrm>
            <a:off x="0" y="1619196"/>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Supposons qu'initialement on ait n(C</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4</a:t>
            </a:r>
            <a:r>
              <a:rPr lang="fr-FR" sz="2400" dirty="0">
                <a:effectLst/>
                <a:latin typeface="Comic Sans MS" panose="030F0702030302020204" pitchFamily="66" charset="0"/>
                <a:ea typeface="Calibri" panose="020F0502020204030204" pitchFamily="34" charset="0"/>
                <a:cs typeface="Arial" panose="020B0604020202020204" pitchFamily="34" charset="0"/>
              </a:rPr>
              <a:t>H</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10</a:t>
            </a:r>
            <a:r>
              <a:rPr lang="fr-FR" sz="2400" dirty="0">
                <a:effectLst/>
                <a:latin typeface="Comic Sans MS" panose="030F0702030302020204" pitchFamily="66" charset="0"/>
                <a:ea typeface="Calibri" panose="020F0502020204030204" pitchFamily="34" charset="0"/>
                <a:cs typeface="Arial" panose="020B0604020202020204" pitchFamily="34" charset="0"/>
              </a:rPr>
              <a:t>)</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i</a:t>
            </a:r>
            <a:r>
              <a:rPr lang="fr-FR" sz="2400" dirty="0">
                <a:effectLst/>
                <a:latin typeface="Comic Sans MS" panose="030F0702030302020204" pitchFamily="66" charset="0"/>
                <a:ea typeface="Calibri" panose="020F0502020204030204" pitchFamily="34" charset="0"/>
                <a:cs typeface="Arial" panose="020B0604020202020204" pitchFamily="34" charset="0"/>
              </a:rPr>
              <a:t> = 0,42 mol de butane et n(O</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i</a:t>
            </a:r>
            <a:r>
              <a:rPr lang="fr-FR" sz="2400" dirty="0">
                <a:effectLst/>
                <a:latin typeface="Comic Sans MS" panose="030F0702030302020204" pitchFamily="66" charset="0"/>
                <a:ea typeface="Calibri" panose="020F0502020204030204" pitchFamily="34" charset="0"/>
                <a:cs typeface="Arial" panose="020B0604020202020204" pitchFamily="34" charset="0"/>
              </a:rPr>
              <a:t> = 1,30 mol de dioxygène.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9143B2A5-7056-EB7B-C1DA-B910EAB9C0CA}"/>
                  </a:ext>
                </a:extLst>
              </p:cNvPr>
              <p:cNvSpPr txBox="1"/>
              <p:nvPr/>
            </p:nvSpPr>
            <p:spPr>
              <a:xfrm>
                <a:off x="-1464" y="2590013"/>
                <a:ext cx="12193463" cy="79252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réactif limitant correspondra au plus petit rapport entre </a:t>
                </a:r>
                <a14:m>
                  <m:oMath xmlns:m="http://schemas.openxmlformats.org/officeDocument/2006/math">
                    <m:f>
                      <m:fPr>
                        <m:ctrlPr>
                          <a:rPr lang="fr-FR" sz="2400" b="1" i="1">
                            <a:effectLst/>
                            <a:latin typeface="Cambria Math" panose="02040503050406030204" pitchFamily="18" charset="0"/>
                            <a:ea typeface="Calibri" panose="020F0502020204030204" pitchFamily="34" charset="0"/>
                            <a:cs typeface="Arial" panose="020B0604020202020204" pitchFamily="34" charset="0"/>
                          </a:rPr>
                        </m:ctrlPr>
                      </m:fPr>
                      <m:num>
                        <m:r>
                          <m:rPr>
                            <m:nor/>
                          </m:rPr>
                          <a:rPr lang="fr-FR" sz="2400" b="1" dirty="0">
                            <a:latin typeface="Comic Sans MS" panose="030F0702030302020204" pitchFamily="66" charset="0"/>
                            <a:ea typeface="Calibri" panose="020F0502020204030204" pitchFamily="34" charset="0"/>
                            <a:cs typeface="Arial" panose="020B0604020202020204" pitchFamily="34" charset="0"/>
                          </a:rPr>
                          <m:t>n</m:t>
                        </m:r>
                        <m:r>
                          <m:rPr>
                            <m:nor/>
                          </m:rPr>
                          <a:rPr lang="fr-FR" sz="2400" b="1" dirty="0">
                            <a:latin typeface="Comic Sans MS" panose="030F0702030302020204" pitchFamily="66" charset="0"/>
                            <a:ea typeface="Calibri" panose="020F0502020204030204" pitchFamily="34" charset="0"/>
                            <a:cs typeface="Arial" panose="020B0604020202020204" pitchFamily="34" charset="0"/>
                          </a:rPr>
                          <m:t>(</m:t>
                        </m:r>
                        <m:r>
                          <m:rPr>
                            <m:nor/>
                          </m:rPr>
                          <a:rPr lang="fr-FR" sz="2400" b="1" dirty="0">
                            <a:latin typeface="Comic Sans MS" panose="030F0702030302020204" pitchFamily="66" charset="0"/>
                            <a:ea typeface="Calibri" panose="020F0502020204030204" pitchFamily="34" charset="0"/>
                            <a:cs typeface="Arial" panose="020B0604020202020204" pitchFamily="34" charset="0"/>
                          </a:rPr>
                          <m:t>C</m:t>
                        </m:r>
                        <m:r>
                          <m:rPr>
                            <m:nor/>
                          </m:rPr>
                          <a:rPr lang="fr-FR" sz="2400" b="1" baseline="-25000" dirty="0">
                            <a:latin typeface="Comic Sans MS" panose="030F0702030302020204" pitchFamily="66" charset="0"/>
                            <a:ea typeface="Calibri" panose="020F0502020204030204" pitchFamily="34" charset="0"/>
                            <a:cs typeface="Arial" panose="020B0604020202020204" pitchFamily="34" charset="0"/>
                          </a:rPr>
                          <m:t>4</m:t>
                        </m:r>
                        <m:r>
                          <m:rPr>
                            <m:nor/>
                          </m:rPr>
                          <a:rPr lang="fr-FR" sz="2400" b="1" dirty="0">
                            <a:latin typeface="Comic Sans MS" panose="030F0702030302020204" pitchFamily="66" charset="0"/>
                            <a:ea typeface="Calibri" panose="020F0502020204030204" pitchFamily="34" charset="0"/>
                            <a:cs typeface="Arial" panose="020B0604020202020204" pitchFamily="34" charset="0"/>
                          </a:rPr>
                          <m:t>H</m:t>
                        </m:r>
                        <m:r>
                          <m:rPr>
                            <m:nor/>
                          </m:rPr>
                          <a:rPr lang="fr-FR" sz="2400" b="1" baseline="-25000" dirty="0">
                            <a:latin typeface="Comic Sans MS" panose="030F0702030302020204" pitchFamily="66" charset="0"/>
                            <a:ea typeface="Calibri" panose="020F0502020204030204" pitchFamily="34" charset="0"/>
                            <a:cs typeface="Arial" panose="020B0604020202020204" pitchFamily="34" charset="0"/>
                          </a:rPr>
                          <m:t>10</m:t>
                        </m:r>
                        <m:r>
                          <m:rPr>
                            <m:nor/>
                          </m:rPr>
                          <a:rPr lang="fr-FR" sz="2400" b="1" dirty="0">
                            <a:latin typeface="Comic Sans MS" panose="030F0702030302020204" pitchFamily="66" charset="0"/>
                            <a:ea typeface="Calibri" panose="020F0502020204030204" pitchFamily="34" charset="0"/>
                            <a:cs typeface="Arial" panose="020B0604020202020204" pitchFamily="34" charset="0"/>
                          </a:rPr>
                          <m:t>)</m:t>
                        </m:r>
                        <m:r>
                          <m:rPr>
                            <m:nor/>
                          </m:rPr>
                          <a:rPr lang="fr-FR" sz="2400" b="1" baseline="-25000" dirty="0">
                            <a:latin typeface="Comic Sans MS" panose="030F0702030302020204" pitchFamily="66" charset="0"/>
                            <a:ea typeface="Calibri" panose="020F0502020204030204" pitchFamily="34" charset="0"/>
                            <a:cs typeface="Arial" panose="020B0604020202020204" pitchFamily="34" charset="0"/>
                          </a:rPr>
                          <m:t>i</m:t>
                        </m:r>
                      </m:num>
                      <m:den>
                        <m:r>
                          <m:rPr>
                            <m:nor/>
                          </m:rPr>
                          <a:rPr lang="fr-FR" sz="2400" b="1" i="0" smtClean="0">
                            <a:effectLst/>
                            <a:latin typeface="Comic Sans MS" panose="030F0702030302020204" pitchFamily="66" charset="0"/>
                            <a:ea typeface="Calibri" panose="020F0502020204030204" pitchFamily="34" charset="0"/>
                            <a:cs typeface="Arial" panose="020B0604020202020204" pitchFamily="34" charset="0"/>
                          </a:rPr>
                          <m:t>2</m:t>
                        </m:r>
                      </m:den>
                    </m:f>
                  </m:oMath>
                </a14:m>
                <a:r>
                  <a:rPr lang="fr-FR" sz="2400" b="1" dirty="0">
                    <a:effectLst/>
                    <a:latin typeface="Comic Sans MS" panose="030F0702030302020204" pitchFamily="66" charset="0"/>
                    <a:ea typeface="Times New Roman" panose="02020603050405020304" pitchFamily="18" charset="0"/>
                    <a:cs typeface="Arial" panose="020B0604020202020204" pitchFamily="34" charset="0"/>
                  </a:rPr>
                  <a:t> </a:t>
                </a:r>
                <a:r>
                  <a:rPr lang="fr-FR" sz="2400" dirty="0">
                    <a:effectLst/>
                    <a:latin typeface="Comic Sans MS" panose="030F0702030302020204" pitchFamily="66" charset="0"/>
                    <a:ea typeface="Times New Roman" panose="02020603050405020304" pitchFamily="18" charset="0"/>
                    <a:cs typeface="Arial" panose="020B0604020202020204" pitchFamily="34" charset="0"/>
                  </a:rPr>
                  <a:t>et </a:t>
                </a:r>
                <a14:m>
                  <m:oMath xmlns:m="http://schemas.openxmlformats.org/officeDocument/2006/math">
                    <m:f>
                      <m:fPr>
                        <m:ctrlPr>
                          <a:rPr lang="fr-FR" sz="2400" b="1" i="1">
                            <a:effectLst/>
                            <a:latin typeface="Cambria Math" panose="02040503050406030204" pitchFamily="18" charset="0"/>
                            <a:ea typeface="Calibri" panose="020F0502020204030204" pitchFamily="34" charset="0"/>
                            <a:cs typeface="Arial" panose="020B0604020202020204" pitchFamily="34" charset="0"/>
                          </a:rPr>
                        </m:ctrlPr>
                      </m:fPr>
                      <m:num>
                        <m:r>
                          <m:rPr>
                            <m:nor/>
                          </m:rPr>
                          <a:rPr lang="fr-FR" sz="2400" b="1" dirty="0">
                            <a:latin typeface="Comic Sans MS" panose="030F0702030302020204" pitchFamily="66" charset="0"/>
                            <a:ea typeface="Calibri" panose="020F0502020204030204" pitchFamily="34" charset="0"/>
                            <a:cs typeface="Arial" panose="020B0604020202020204" pitchFamily="34" charset="0"/>
                          </a:rPr>
                          <m:t>n</m:t>
                        </m:r>
                        <m:r>
                          <m:rPr>
                            <m:nor/>
                          </m:rPr>
                          <a:rPr lang="fr-FR" sz="2400" b="1" dirty="0">
                            <a:latin typeface="Comic Sans MS" panose="030F0702030302020204" pitchFamily="66" charset="0"/>
                            <a:ea typeface="Calibri" panose="020F0502020204030204" pitchFamily="34" charset="0"/>
                            <a:cs typeface="Arial" panose="020B0604020202020204" pitchFamily="34" charset="0"/>
                          </a:rPr>
                          <m:t>(</m:t>
                        </m:r>
                        <m:r>
                          <m:rPr>
                            <m:nor/>
                          </m:rPr>
                          <a:rPr lang="fr-FR" sz="2400" b="1" dirty="0">
                            <a:latin typeface="Comic Sans MS" panose="030F0702030302020204" pitchFamily="66" charset="0"/>
                            <a:ea typeface="Calibri" panose="020F0502020204030204" pitchFamily="34" charset="0"/>
                            <a:cs typeface="Arial" panose="020B0604020202020204" pitchFamily="34" charset="0"/>
                          </a:rPr>
                          <m:t>O</m:t>
                        </m:r>
                        <m:r>
                          <m:rPr>
                            <m:nor/>
                          </m:rPr>
                          <a:rPr lang="fr-FR" sz="2400" b="1" baseline="-25000" dirty="0">
                            <a:latin typeface="Comic Sans MS" panose="030F0702030302020204" pitchFamily="66" charset="0"/>
                            <a:ea typeface="Calibri" panose="020F0502020204030204" pitchFamily="34" charset="0"/>
                            <a:cs typeface="Arial" panose="020B0604020202020204" pitchFamily="34" charset="0"/>
                          </a:rPr>
                          <m:t>2</m:t>
                        </m:r>
                        <m:r>
                          <m:rPr>
                            <m:nor/>
                          </m:rPr>
                          <a:rPr lang="fr-FR" sz="2400" b="1" dirty="0">
                            <a:latin typeface="Comic Sans MS" panose="030F0702030302020204" pitchFamily="66" charset="0"/>
                            <a:ea typeface="Calibri" panose="020F0502020204030204" pitchFamily="34" charset="0"/>
                            <a:cs typeface="Arial" panose="020B0604020202020204" pitchFamily="34" charset="0"/>
                          </a:rPr>
                          <m:t>)</m:t>
                        </m:r>
                        <m:r>
                          <m:rPr>
                            <m:nor/>
                          </m:rPr>
                          <a:rPr lang="fr-FR" sz="2400" b="1" baseline="-25000" dirty="0">
                            <a:latin typeface="Comic Sans MS" panose="030F0702030302020204" pitchFamily="66" charset="0"/>
                            <a:ea typeface="Calibri" panose="020F0502020204030204" pitchFamily="34" charset="0"/>
                            <a:cs typeface="Arial" panose="020B0604020202020204" pitchFamily="34" charset="0"/>
                          </a:rPr>
                          <m:t>i</m:t>
                        </m:r>
                      </m:num>
                      <m:den>
                        <m:r>
                          <m:rPr>
                            <m:nor/>
                          </m:rPr>
                          <a:rPr lang="fr-FR" sz="2400" b="1" i="0" smtClean="0">
                            <a:effectLst/>
                            <a:latin typeface="Comic Sans MS" panose="030F0702030302020204" pitchFamily="66" charset="0"/>
                            <a:ea typeface="Calibri" panose="020F0502020204030204" pitchFamily="34" charset="0"/>
                            <a:cs typeface="Arial" panose="020B0604020202020204" pitchFamily="34" charset="0"/>
                          </a:rPr>
                          <m:t>13</m:t>
                        </m:r>
                      </m:den>
                    </m:f>
                  </m:oMath>
                </a14:m>
                <a:r>
                  <a:rPr lang="fr-FR" sz="2400" dirty="0">
                    <a:effectLst/>
                    <a:latin typeface="Comic Sans MS" panose="030F0702030302020204" pitchFamily="66" charset="0"/>
                    <a:ea typeface="Times New Roman" panose="02020603050405020304" pitchFamily="18"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ZoneTexte 9">
                <a:extLst>
                  <a:ext uri="{FF2B5EF4-FFF2-40B4-BE49-F238E27FC236}">
                    <a16:creationId xmlns:a16="http://schemas.microsoft.com/office/drawing/2014/main" id="{9143B2A5-7056-EB7B-C1DA-B910EAB9C0CA}"/>
                  </a:ext>
                </a:extLst>
              </p:cNvPr>
              <p:cNvSpPr txBox="1">
                <a:spLocks noRot="1" noChangeAspect="1" noMove="1" noResize="1" noEditPoints="1" noAdjustHandles="1" noChangeArrowheads="1" noChangeShapeType="1" noTextEdit="1"/>
              </p:cNvSpPr>
              <p:nvPr/>
            </p:nvSpPr>
            <p:spPr>
              <a:xfrm>
                <a:off x="-1464" y="2590013"/>
                <a:ext cx="12193463" cy="792525"/>
              </a:xfrm>
              <a:prstGeom prst="rect">
                <a:avLst/>
              </a:prstGeom>
              <a:blipFill>
                <a:blip r:embed="rId3"/>
                <a:stretch>
                  <a:fillRect l="-800" b="-384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DD514E1D-59EF-C544-5284-D9356D4634E6}"/>
                  </a:ext>
                </a:extLst>
              </p:cNvPr>
              <p:cNvSpPr txBox="1"/>
              <p:nvPr/>
            </p:nvSpPr>
            <p:spPr>
              <a:xfrm>
                <a:off x="-2927" y="4328625"/>
                <a:ext cx="12193463" cy="863763"/>
              </a:xfrm>
              <a:prstGeom prst="rect">
                <a:avLst/>
              </a:prstGeom>
              <a:noFill/>
            </p:spPr>
            <p:txBody>
              <a:bodyPr wrap="square">
                <a:spAutoFit/>
              </a:bodyPr>
              <a:lstStyle/>
              <a:p>
                <a:pPr algn="ctr">
                  <a:lnSpc>
                    <a:spcPct val="107000"/>
                  </a:lnSpc>
                  <a:spcAft>
                    <a:spcPts val="800"/>
                  </a:spcAft>
                </a:pPr>
                <a14:m>
                  <m:oMath xmlns:m="http://schemas.openxmlformats.org/officeDocument/2006/math">
                    <m:f>
                      <m:fPr>
                        <m:ctrlPr>
                          <a:rPr lang="fr-FR" sz="24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fr-FR" sz="2400"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a:effectLst/>
                                <a:latin typeface="Comic Sans MS" panose="030F0702030302020204" pitchFamily="66" charset="0"/>
                                <a:ea typeface="Calibri" panose="020F0502020204030204" pitchFamily="34" charset="0"/>
                                <a:cs typeface="Arial" panose="020B0604020202020204" pitchFamily="34" charset="0"/>
                              </a:rPr>
                              <m:t>n</m:t>
                            </m:r>
                            <m:r>
                              <m:rPr>
                                <m:nor/>
                              </m:rPr>
                              <a:rPr lang="fr-FR" sz="2400">
                                <a:effectLst/>
                                <a:latin typeface="Comic Sans MS" panose="030F0702030302020204" pitchFamily="66" charset="0"/>
                                <a:ea typeface="Calibri" panose="020F0502020204030204" pitchFamily="34" charset="0"/>
                                <a:cs typeface="Arial" panose="020B0604020202020204" pitchFamily="34" charset="0"/>
                              </a:rPr>
                              <m:t>(</m:t>
                            </m:r>
                            <m:sSub>
                              <m:sSubPr>
                                <m:ctrlPr>
                                  <a:rPr lang="fr-FR" sz="2400"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a:effectLst/>
                                    <a:latin typeface="Comic Sans MS" panose="030F0702030302020204" pitchFamily="66" charset="0"/>
                                    <a:ea typeface="Calibri" panose="020F0502020204030204" pitchFamily="34" charset="0"/>
                                    <a:cs typeface="Arial" panose="020B0604020202020204" pitchFamily="34" charset="0"/>
                                  </a:rPr>
                                  <m:t>C</m:t>
                                </m:r>
                              </m:e>
                              <m:sub>
                                <m:r>
                                  <m:rPr>
                                    <m:nor/>
                                  </m:rPr>
                                  <a:rPr lang="fr-FR" sz="2400">
                                    <a:effectLst/>
                                    <a:latin typeface="Comic Sans MS" panose="030F0702030302020204" pitchFamily="66" charset="0"/>
                                    <a:ea typeface="Calibri" panose="020F0502020204030204" pitchFamily="34" charset="0"/>
                                    <a:cs typeface="Arial" panose="020B0604020202020204" pitchFamily="34" charset="0"/>
                                  </a:rPr>
                                  <m:t>4</m:t>
                                </m:r>
                              </m:sub>
                            </m:sSub>
                            <m:sSub>
                              <m:sSubPr>
                                <m:ctrlPr>
                                  <a:rPr lang="fr-FR" sz="2400"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a:effectLst/>
                                    <a:latin typeface="Comic Sans MS" panose="030F0702030302020204" pitchFamily="66" charset="0"/>
                                    <a:ea typeface="Calibri" panose="020F0502020204030204" pitchFamily="34" charset="0"/>
                                    <a:cs typeface="Arial" panose="020B0604020202020204" pitchFamily="34" charset="0"/>
                                  </a:rPr>
                                  <m:t>H</m:t>
                                </m:r>
                              </m:e>
                              <m:sub>
                                <m:r>
                                  <m:rPr>
                                    <m:nor/>
                                  </m:rPr>
                                  <a:rPr lang="fr-FR" sz="2400">
                                    <a:effectLst/>
                                    <a:latin typeface="Comic Sans MS" panose="030F0702030302020204" pitchFamily="66" charset="0"/>
                                    <a:ea typeface="Calibri" panose="020F0502020204030204" pitchFamily="34" charset="0"/>
                                    <a:cs typeface="Arial" panose="020B0604020202020204" pitchFamily="34" charset="0"/>
                                  </a:rPr>
                                  <m:t>10</m:t>
                                </m:r>
                              </m:sub>
                            </m:sSub>
                            <m:r>
                              <m:rPr>
                                <m:nor/>
                              </m:rPr>
                              <a:rPr lang="fr-FR" sz="2400">
                                <a:effectLst/>
                                <a:latin typeface="Comic Sans MS" panose="030F0702030302020204" pitchFamily="66" charset="0"/>
                                <a:ea typeface="Calibri" panose="020F0502020204030204" pitchFamily="34" charset="0"/>
                                <a:cs typeface="Arial" panose="020B0604020202020204" pitchFamily="34" charset="0"/>
                              </a:rPr>
                              <m:t>)</m:t>
                            </m:r>
                          </m:e>
                          <m:sub>
                            <m:r>
                              <m:rPr>
                                <m:nor/>
                              </m:rPr>
                              <a:rPr lang="fr-FR" sz="2400">
                                <a:effectLst/>
                                <a:latin typeface="Comic Sans MS" panose="030F0702030302020204" pitchFamily="66" charset="0"/>
                                <a:ea typeface="Calibri" panose="020F0502020204030204" pitchFamily="34" charset="0"/>
                                <a:cs typeface="Arial" panose="020B0604020202020204" pitchFamily="34" charset="0"/>
                              </a:rPr>
                              <m:t>i</m:t>
                            </m:r>
                          </m:sub>
                        </m:sSub>
                      </m:num>
                      <m:den>
                        <m:r>
                          <m:rPr>
                            <m:nor/>
                          </m:rPr>
                          <a:rPr lang="fr-FR" sz="2400">
                            <a:effectLst/>
                            <a:latin typeface="Comic Sans MS" panose="030F0702030302020204" pitchFamily="66" charset="0"/>
                            <a:ea typeface="Calibri" panose="020F0502020204030204" pitchFamily="34" charset="0"/>
                            <a:cs typeface="Arial" panose="020B0604020202020204" pitchFamily="34" charset="0"/>
                          </a:rPr>
                          <m:t>2</m:t>
                        </m:r>
                      </m:den>
                    </m:f>
                    <m:r>
                      <m:rPr>
                        <m:nor/>
                      </m:rPr>
                      <a:rPr lang="fr-FR" sz="2400">
                        <a:effectLst/>
                        <a:latin typeface="Comic Sans MS" panose="030F0702030302020204" pitchFamily="66" charset="0"/>
                        <a:ea typeface="Calibri" panose="020F0502020204030204" pitchFamily="34" charset="0"/>
                        <a:cs typeface="Arial" panose="020B0604020202020204" pitchFamily="34" charset="0"/>
                      </a:rPr>
                      <m:t> = </m:t>
                    </m:r>
                    <m:f>
                      <m:fPr>
                        <m:ctrlPr>
                          <a:rPr lang="fr-FR" sz="2400" i="1">
                            <a:effectLst/>
                            <a:latin typeface="Cambria Math" panose="02040503050406030204" pitchFamily="18" charset="0"/>
                            <a:ea typeface="Calibri" panose="020F0502020204030204" pitchFamily="34" charset="0"/>
                            <a:cs typeface="Arial" panose="020B0604020202020204" pitchFamily="34" charset="0"/>
                          </a:rPr>
                        </m:ctrlPr>
                      </m:fPr>
                      <m:num>
                        <m:r>
                          <m:rPr>
                            <m:nor/>
                          </m:rPr>
                          <a:rPr lang="fr-FR" sz="2400">
                            <a:effectLst/>
                            <a:latin typeface="Comic Sans MS" panose="030F0702030302020204" pitchFamily="66" charset="0"/>
                            <a:ea typeface="Calibri" panose="020F0502020204030204" pitchFamily="34" charset="0"/>
                            <a:cs typeface="Arial" panose="020B0604020202020204" pitchFamily="34" charset="0"/>
                          </a:rPr>
                          <m:t>0,42</m:t>
                        </m:r>
                      </m:num>
                      <m:den>
                        <m:r>
                          <m:rPr>
                            <m:nor/>
                          </m:rPr>
                          <a:rPr lang="fr-FR" sz="2400">
                            <a:effectLst/>
                            <a:latin typeface="Comic Sans MS" panose="030F0702030302020204" pitchFamily="66" charset="0"/>
                            <a:ea typeface="Calibri" panose="020F0502020204030204" pitchFamily="34" charset="0"/>
                            <a:cs typeface="Arial" panose="020B0604020202020204" pitchFamily="34" charset="0"/>
                          </a:rPr>
                          <m:t>2</m:t>
                        </m:r>
                      </m:den>
                    </m:f>
                    <m:r>
                      <m:rPr>
                        <m:nor/>
                      </m:rPr>
                      <a:rPr lang="fr-FR" sz="2400">
                        <a:effectLst/>
                        <a:latin typeface="Comic Sans MS" panose="030F0702030302020204" pitchFamily="66" charset="0"/>
                        <a:ea typeface="Calibri" panose="020F0502020204030204" pitchFamily="34" charset="0"/>
                        <a:cs typeface="Arial" panose="020B0604020202020204" pitchFamily="34" charset="0"/>
                      </a:rPr>
                      <m:t> = 0,21 </m:t>
                    </m:r>
                    <m:r>
                      <m:rPr>
                        <m:nor/>
                      </m:rPr>
                      <a:rPr lang="fr-FR" sz="2400">
                        <a:effectLst/>
                        <a:latin typeface="Comic Sans MS" panose="030F0702030302020204" pitchFamily="66" charset="0"/>
                        <a:ea typeface="Calibri" panose="020F0502020204030204" pitchFamily="34" charset="0"/>
                        <a:cs typeface="Arial" panose="020B0604020202020204" pitchFamily="34" charset="0"/>
                      </a:rPr>
                      <m:t>mol</m:t>
                    </m:r>
                  </m:oMath>
                </a14:m>
                <a:r>
                  <a:rPr lang="fr-FR" sz="16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fr-FR" sz="24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fr-FR" sz="2400"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a:effectLst/>
                                <a:latin typeface="Comic Sans MS" panose="030F0702030302020204" pitchFamily="66" charset="0"/>
                                <a:ea typeface="Calibri" panose="020F0502020204030204" pitchFamily="34" charset="0"/>
                                <a:cs typeface="Arial" panose="020B0604020202020204" pitchFamily="34" charset="0"/>
                              </a:rPr>
                              <m:t>n</m:t>
                            </m:r>
                            <m:r>
                              <m:rPr>
                                <m:nor/>
                              </m:rPr>
                              <a:rPr lang="fr-FR" sz="2400">
                                <a:effectLst/>
                                <a:latin typeface="Comic Sans MS" panose="030F0702030302020204" pitchFamily="66" charset="0"/>
                                <a:ea typeface="Calibri" panose="020F0502020204030204" pitchFamily="34" charset="0"/>
                                <a:cs typeface="Arial" panose="020B0604020202020204" pitchFamily="34" charset="0"/>
                              </a:rPr>
                              <m:t>(</m:t>
                            </m:r>
                            <m:sSub>
                              <m:sSubPr>
                                <m:ctrlPr>
                                  <a:rPr lang="fr-FR" sz="2400"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a:effectLst/>
                                    <a:latin typeface="Comic Sans MS" panose="030F0702030302020204" pitchFamily="66" charset="0"/>
                                    <a:ea typeface="Calibri" panose="020F0502020204030204" pitchFamily="34" charset="0"/>
                                    <a:cs typeface="Arial" panose="020B0604020202020204" pitchFamily="34" charset="0"/>
                                  </a:rPr>
                                  <m:t>O</m:t>
                                </m:r>
                              </m:e>
                              <m:sub>
                                <m:r>
                                  <m:rPr>
                                    <m:nor/>
                                  </m:rPr>
                                  <a:rPr lang="fr-FR" sz="2400">
                                    <a:effectLst/>
                                    <a:latin typeface="Comic Sans MS" panose="030F0702030302020204" pitchFamily="66" charset="0"/>
                                    <a:ea typeface="Calibri" panose="020F0502020204030204" pitchFamily="34" charset="0"/>
                                    <a:cs typeface="Arial" panose="020B0604020202020204" pitchFamily="34" charset="0"/>
                                  </a:rPr>
                                  <m:t>2</m:t>
                                </m:r>
                              </m:sub>
                            </m:sSub>
                            <m:r>
                              <m:rPr>
                                <m:nor/>
                              </m:rPr>
                              <a:rPr lang="fr-FR" sz="2400">
                                <a:effectLst/>
                                <a:latin typeface="Comic Sans MS" panose="030F0702030302020204" pitchFamily="66" charset="0"/>
                                <a:ea typeface="Calibri" panose="020F0502020204030204" pitchFamily="34" charset="0"/>
                                <a:cs typeface="Arial" panose="020B0604020202020204" pitchFamily="34" charset="0"/>
                              </a:rPr>
                              <m:t>)</m:t>
                            </m:r>
                          </m:e>
                          <m:sub>
                            <m:r>
                              <m:rPr>
                                <m:nor/>
                              </m:rPr>
                              <a:rPr lang="fr-FR" sz="2400">
                                <a:effectLst/>
                                <a:latin typeface="Comic Sans MS" panose="030F0702030302020204" pitchFamily="66" charset="0"/>
                                <a:ea typeface="Calibri" panose="020F0502020204030204" pitchFamily="34" charset="0"/>
                                <a:cs typeface="Arial" panose="020B0604020202020204" pitchFamily="34" charset="0"/>
                              </a:rPr>
                              <m:t>i</m:t>
                            </m:r>
                          </m:sub>
                        </m:sSub>
                      </m:num>
                      <m:den>
                        <m:r>
                          <m:rPr>
                            <m:nor/>
                          </m:rPr>
                          <a:rPr lang="fr-FR" sz="2400">
                            <a:effectLst/>
                            <a:latin typeface="Comic Sans MS" panose="030F0702030302020204" pitchFamily="66" charset="0"/>
                            <a:ea typeface="Calibri" panose="020F0502020204030204" pitchFamily="34" charset="0"/>
                            <a:cs typeface="Arial" panose="020B0604020202020204" pitchFamily="34" charset="0"/>
                          </a:rPr>
                          <m:t>13</m:t>
                        </m:r>
                      </m:den>
                    </m:f>
                    <m:r>
                      <m:rPr>
                        <m:nor/>
                      </m:rPr>
                      <a:rPr lang="fr-FR" sz="2400">
                        <a:effectLst/>
                        <a:latin typeface="Comic Sans MS" panose="030F0702030302020204" pitchFamily="66" charset="0"/>
                        <a:ea typeface="Calibri" panose="020F0502020204030204" pitchFamily="34" charset="0"/>
                        <a:cs typeface="Arial" panose="020B0604020202020204" pitchFamily="34" charset="0"/>
                      </a:rPr>
                      <m:t> = </m:t>
                    </m:r>
                    <m:f>
                      <m:fPr>
                        <m:ctrlPr>
                          <a:rPr lang="fr-FR" sz="2400" i="1">
                            <a:effectLst/>
                            <a:latin typeface="Cambria Math" panose="02040503050406030204" pitchFamily="18" charset="0"/>
                            <a:ea typeface="Calibri" panose="020F0502020204030204" pitchFamily="34" charset="0"/>
                            <a:cs typeface="Arial" panose="020B0604020202020204" pitchFamily="34" charset="0"/>
                          </a:rPr>
                        </m:ctrlPr>
                      </m:fPr>
                      <m:num>
                        <m:r>
                          <m:rPr>
                            <m:nor/>
                          </m:rPr>
                          <a:rPr lang="fr-FR" sz="2400">
                            <a:effectLst/>
                            <a:latin typeface="Comic Sans MS" panose="030F0702030302020204" pitchFamily="66" charset="0"/>
                            <a:ea typeface="Calibri" panose="020F0502020204030204" pitchFamily="34" charset="0"/>
                            <a:cs typeface="Arial" panose="020B0604020202020204" pitchFamily="34" charset="0"/>
                          </a:rPr>
                          <m:t>1,30</m:t>
                        </m:r>
                      </m:num>
                      <m:den>
                        <m:r>
                          <m:rPr>
                            <m:nor/>
                          </m:rPr>
                          <a:rPr lang="fr-FR" sz="2400">
                            <a:effectLst/>
                            <a:latin typeface="Comic Sans MS" panose="030F0702030302020204" pitchFamily="66" charset="0"/>
                            <a:ea typeface="Calibri" panose="020F0502020204030204" pitchFamily="34" charset="0"/>
                            <a:cs typeface="Arial" panose="020B0604020202020204" pitchFamily="34" charset="0"/>
                          </a:rPr>
                          <m:t>13</m:t>
                        </m:r>
                      </m:den>
                    </m:f>
                    <m:r>
                      <m:rPr>
                        <m:nor/>
                      </m:rPr>
                      <a:rPr lang="fr-FR" sz="2400">
                        <a:effectLst/>
                        <a:latin typeface="Comic Sans MS" panose="030F0702030302020204" pitchFamily="66" charset="0"/>
                        <a:ea typeface="Calibri" panose="020F0502020204030204" pitchFamily="34" charset="0"/>
                        <a:cs typeface="Arial" panose="020B0604020202020204" pitchFamily="34" charset="0"/>
                      </a:rPr>
                      <m:t> = 0,10 </m:t>
                    </m:r>
                    <m:r>
                      <m:rPr>
                        <m:nor/>
                      </m:rPr>
                      <a:rPr lang="fr-FR" sz="2400">
                        <a:effectLst/>
                        <a:latin typeface="Comic Sans MS" panose="030F0702030302020204" pitchFamily="66" charset="0"/>
                        <a:ea typeface="Calibri" panose="020F0502020204030204" pitchFamily="34" charset="0"/>
                        <a:cs typeface="Arial" panose="020B0604020202020204" pitchFamily="34" charset="0"/>
                      </a:rPr>
                      <m:t>mol</m:t>
                    </m:r>
                  </m:oMath>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ZoneTexte 11">
                <a:extLst>
                  <a:ext uri="{FF2B5EF4-FFF2-40B4-BE49-F238E27FC236}">
                    <a16:creationId xmlns:a16="http://schemas.microsoft.com/office/drawing/2014/main" id="{DD514E1D-59EF-C544-5284-D9356D4634E6}"/>
                  </a:ext>
                </a:extLst>
              </p:cNvPr>
              <p:cNvSpPr txBox="1">
                <a:spLocks noRot="1" noChangeAspect="1" noMove="1" noResize="1" noEditPoints="1" noAdjustHandles="1" noChangeArrowheads="1" noChangeShapeType="1" noTextEdit="1"/>
              </p:cNvSpPr>
              <p:nvPr/>
            </p:nvSpPr>
            <p:spPr>
              <a:xfrm>
                <a:off x="-2927" y="4328625"/>
                <a:ext cx="12193463" cy="863763"/>
              </a:xfrm>
              <a:prstGeom prst="rect">
                <a:avLst/>
              </a:prstGeom>
              <a:blipFill>
                <a:blip r:embed="rId4"/>
                <a:stretch>
                  <a:fillRect/>
                </a:stretch>
              </a:blipFill>
            </p:spPr>
            <p:txBody>
              <a:bodyPr/>
              <a:lstStyle/>
              <a:p>
                <a:r>
                  <a:rPr lang="fr-FR">
                    <a:noFill/>
                  </a:rPr>
                  <a:t> </a:t>
                </a:r>
              </a:p>
            </p:txBody>
          </p:sp>
        </mc:Fallback>
      </mc:AlternateContent>
      <p:sp>
        <p:nvSpPr>
          <p:cNvPr id="14" name="ZoneTexte 13">
            <a:extLst>
              <a:ext uri="{FF2B5EF4-FFF2-40B4-BE49-F238E27FC236}">
                <a16:creationId xmlns:a16="http://schemas.microsoft.com/office/drawing/2014/main" id="{95D65170-3F0F-1FDF-3AED-E67BF62DB4D2}"/>
              </a:ext>
            </a:extLst>
          </p:cNvPr>
          <p:cNvSpPr txBox="1"/>
          <p:nvPr/>
        </p:nvSpPr>
        <p:spPr>
          <a:xfrm>
            <a:off x="-19050" y="3709583"/>
            <a:ext cx="12191999" cy="461665"/>
          </a:xfrm>
          <a:prstGeom prst="rect">
            <a:avLst/>
          </a:prstGeom>
          <a:noFill/>
        </p:spPr>
        <p:txBody>
          <a:bodyPr wrap="square">
            <a:spAutoFit/>
          </a:bodyPr>
          <a:lstStyle/>
          <a:p>
            <a:r>
              <a:rPr lang="fr-FR" sz="2400" dirty="0">
                <a:effectLst/>
                <a:latin typeface="Comic Sans MS" panose="030F0702030302020204" pitchFamily="66" charset="0"/>
                <a:ea typeface="Calibri" panose="020F0502020204030204" pitchFamily="34" charset="0"/>
                <a:cs typeface="Arial" panose="020B0604020202020204" pitchFamily="34" charset="0"/>
              </a:rPr>
              <a:t>Nous aurons:</a:t>
            </a:r>
            <a:endParaRPr lang="fr-FR" sz="2400" dirty="0"/>
          </a:p>
        </p:txBody>
      </p:sp>
      <p:sp>
        <p:nvSpPr>
          <p:cNvPr id="16" name="ZoneTexte 15">
            <a:extLst>
              <a:ext uri="{FF2B5EF4-FFF2-40B4-BE49-F238E27FC236}">
                <a16:creationId xmlns:a16="http://schemas.microsoft.com/office/drawing/2014/main" id="{7348C843-A2C6-236A-1CC5-C4DBD48A9301}"/>
              </a:ext>
            </a:extLst>
          </p:cNvPr>
          <p:cNvSpPr txBox="1"/>
          <p:nvPr/>
        </p:nvSpPr>
        <p:spPr>
          <a:xfrm>
            <a:off x="-19050" y="5526531"/>
            <a:ext cx="12191998" cy="13621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rapport le plus petit est celui correspondant au dioxygène. Donc le réactif limitant est le dioxygène.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Nous aurons alors: X = 0,10 mol.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112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F3BE5DD7-38B0-2B98-6AF4-9D040AD748D9}"/>
              </a:ext>
            </a:extLst>
          </p:cNvPr>
          <p:cNvSpPr txBox="1"/>
          <p:nvPr/>
        </p:nvSpPr>
        <p:spPr>
          <a:xfrm>
            <a:off x="-1464" y="0"/>
            <a:ext cx="12192000" cy="461665"/>
          </a:xfrm>
          <a:prstGeom prst="rect">
            <a:avLst/>
          </a:prstGeom>
          <a:noFill/>
        </p:spPr>
        <p:txBody>
          <a:bodyPr wrap="square">
            <a:spAutoFit/>
          </a:bodyPr>
          <a:lstStyle/>
          <a:p>
            <a:r>
              <a:rPr lang="fr-FR" sz="2400" dirty="0">
                <a:effectLst/>
                <a:latin typeface="Comic Sans MS" panose="030F0702030302020204" pitchFamily="66" charset="0"/>
                <a:ea typeface="Calibri" panose="020F0502020204030204" pitchFamily="34" charset="0"/>
                <a:cs typeface="Arial" panose="020B0604020202020204" pitchFamily="34" charset="0"/>
              </a:rPr>
              <a:t>La valeur de </a:t>
            </a:r>
            <a:r>
              <a:rPr lang="fr-FR" sz="2400" b="1" dirty="0">
                <a:effectLst/>
                <a:latin typeface="Comic Sans MS" panose="030F0702030302020204" pitchFamily="66" charset="0"/>
                <a:ea typeface="Calibri" panose="020F0502020204030204" pitchFamily="34" charset="0"/>
                <a:cs typeface="Arial" panose="020B0604020202020204" pitchFamily="34" charset="0"/>
              </a:rPr>
              <a:t>X = 0,10 mol</a:t>
            </a:r>
            <a:r>
              <a:rPr lang="fr-FR" sz="2400" dirty="0">
                <a:effectLst/>
                <a:latin typeface="Comic Sans MS" panose="030F0702030302020204" pitchFamily="66" charset="0"/>
                <a:ea typeface="Calibri" panose="020F0502020204030204" pitchFamily="34" charset="0"/>
                <a:cs typeface="Arial" panose="020B0604020202020204" pitchFamily="34" charset="0"/>
              </a:rPr>
              <a:t> s'appelle valeur d'avancement de la réaction</a:t>
            </a:r>
            <a:r>
              <a:rPr lang="fr-FR" sz="2400" dirty="0">
                <a:latin typeface="Comic Sans MS" panose="030F0702030302020204" pitchFamily="66" charset="0"/>
                <a:ea typeface="Calibri" panose="020F0502020204030204" pitchFamily="34" charset="0"/>
                <a:cs typeface="Arial" panose="020B0604020202020204" pitchFamily="34" charset="0"/>
              </a:rPr>
              <a:t>.</a:t>
            </a:r>
            <a:endParaRPr lang="fr-FR" sz="2400" dirty="0"/>
          </a:p>
        </p:txBody>
      </p:sp>
      <p:sp>
        <p:nvSpPr>
          <p:cNvPr id="7" name="ZoneTexte 6">
            <a:extLst>
              <a:ext uri="{FF2B5EF4-FFF2-40B4-BE49-F238E27FC236}">
                <a16:creationId xmlns:a16="http://schemas.microsoft.com/office/drawing/2014/main" id="{045A24D9-9EFA-B010-C9FA-088391618EF9}"/>
              </a:ext>
            </a:extLst>
          </p:cNvPr>
          <p:cNvSpPr txBox="1"/>
          <p:nvPr/>
        </p:nvSpPr>
        <p:spPr>
          <a:xfrm>
            <a:off x="-1464" y="1765133"/>
            <a:ext cx="12192000" cy="246022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 la fin de la réaction les quantités de matière finales seront: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1691640" indent="-342900" algn="just">
              <a:lnSpc>
                <a:spcPct val="107000"/>
              </a:lnSpc>
              <a:spcAft>
                <a:spcPts val="800"/>
              </a:spcAft>
              <a:buFont typeface="Arial" panose="020B0604020202020204" pitchFamily="34" charset="0"/>
              <a:buChar char="•"/>
            </a:pPr>
            <a:r>
              <a:rPr lang="fr-FR" sz="2400" b="1" dirty="0">
                <a:effectLst/>
                <a:latin typeface="Comic Sans MS" panose="030F0702030302020204" pitchFamily="66" charset="0"/>
                <a:ea typeface="Calibri" panose="020F0502020204030204" pitchFamily="34" charset="0"/>
                <a:cs typeface="Arial" panose="020B0604020202020204" pitchFamily="34" charset="0"/>
              </a:rPr>
              <a:t>n(C</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4</a:t>
            </a:r>
            <a:r>
              <a:rPr lang="fr-FR" sz="2400" b="1" dirty="0">
                <a:effectLst/>
                <a:latin typeface="Comic Sans MS" panose="030F0702030302020204" pitchFamily="66" charset="0"/>
                <a:ea typeface="Calibri" panose="020F0502020204030204" pitchFamily="34" charset="0"/>
                <a:cs typeface="Arial" panose="020B0604020202020204" pitchFamily="34" charset="0"/>
              </a:rPr>
              <a:t>H</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10</a:t>
            </a:r>
            <a:r>
              <a:rPr lang="fr-FR" sz="2400" b="1" dirty="0">
                <a:effectLst/>
                <a:latin typeface="Comic Sans MS" panose="030F0702030302020204" pitchFamily="66" charset="0"/>
                <a:ea typeface="Calibri" panose="020F0502020204030204" pitchFamily="34" charset="0"/>
                <a:cs typeface="Arial" panose="020B0604020202020204" pitchFamily="34" charset="0"/>
              </a:rPr>
              <a: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f</a:t>
            </a:r>
            <a:r>
              <a:rPr lang="fr-FR" sz="2400" b="1" dirty="0">
                <a:effectLst/>
                <a:latin typeface="Comic Sans MS" panose="030F0702030302020204" pitchFamily="66" charset="0"/>
                <a:ea typeface="Calibri" panose="020F0502020204030204" pitchFamily="34" charset="0"/>
                <a:cs typeface="Arial" panose="020B0604020202020204" pitchFamily="34" charset="0"/>
              </a:rPr>
              <a:t> = n(C</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4</a:t>
            </a:r>
            <a:r>
              <a:rPr lang="fr-FR" sz="2400" b="1" dirty="0">
                <a:effectLst/>
                <a:latin typeface="Comic Sans MS" panose="030F0702030302020204" pitchFamily="66" charset="0"/>
                <a:ea typeface="Calibri" panose="020F0502020204030204" pitchFamily="34" charset="0"/>
                <a:cs typeface="Arial" panose="020B0604020202020204" pitchFamily="34" charset="0"/>
              </a:rPr>
              <a:t>H</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10</a:t>
            </a:r>
            <a:r>
              <a:rPr lang="fr-FR" sz="2400" b="1" dirty="0">
                <a:effectLst/>
                <a:latin typeface="Comic Sans MS" panose="030F0702030302020204" pitchFamily="66" charset="0"/>
                <a:ea typeface="Calibri" panose="020F0502020204030204" pitchFamily="34" charset="0"/>
                <a:cs typeface="Arial" panose="020B0604020202020204" pitchFamily="34" charset="0"/>
              </a:rPr>
              <a: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i</a:t>
            </a:r>
            <a:r>
              <a:rPr lang="fr-FR" sz="2400" b="1" dirty="0">
                <a:effectLst/>
                <a:latin typeface="Comic Sans MS" panose="030F0702030302020204" pitchFamily="66" charset="0"/>
                <a:ea typeface="Calibri" panose="020F0502020204030204" pitchFamily="34" charset="0"/>
                <a:cs typeface="Arial" panose="020B0604020202020204" pitchFamily="34" charset="0"/>
              </a:rPr>
              <a:t> - 2×X = 0,42 - 2×0,10 = 0,22 mol</a:t>
            </a:r>
          </a:p>
          <a:p>
            <a:pPr marL="1691640" indent="-342900" algn="just">
              <a:lnSpc>
                <a:spcPct val="107000"/>
              </a:lnSpc>
              <a:spcAft>
                <a:spcPts val="800"/>
              </a:spcAft>
              <a:buFont typeface="Arial" panose="020B0604020202020204" pitchFamily="34" charset="0"/>
              <a:buChar char="•"/>
            </a:pPr>
            <a:r>
              <a:rPr lang="fr-FR" sz="2400" b="1" dirty="0">
                <a:effectLst/>
                <a:latin typeface="Comic Sans MS" panose="030F0702030302020204" pitchFamily="66" charset="0"/>
                <a:ea typeface="Calibri" panose="020F0502020204030204" pitchFamily="34" charset="0"/>
                <a:cs typeface="Arial" panose="020B0604020202020204" pitchFamily="34" charset="0"/>
              </a:rPr>
              <a:t>n(O</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f</a:t>
            </a:r>
            <a:r>
              <a:rPr lang="fr-FR" sz="2400" b="1" dirty="0">
                <a:effectLst/>
                <a:latin typeface="Comic Sans MS" panose="030F0702030302020204" pitchFamily="66" charset="0"/>
                <a:ea typeface="Calibri" panose="020F0502020204030204" pitchFamily="34" charset="0"/>
                <a:cs typeface="Arial" panose="020B0604020202020204" pitchFamily="34" charset="0"/>
              </a:rPr>
              <a:t> = n(O</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i</a:t>
            </a:r>
            <a:r>
              <a:rPr lang="fr-FR" sz="2400" b="1" dirty="0">
                <a:effectLst/>
                <a:latin typeface="Comic Sans MS" panose="030F0702030302020204" pitchFamily="66" charset="0"/>
                <a:ea typeface="Calibri" panose="020F0502020204030204" pitchFamily="34" charset="0"/>
                <a:cs typeface="Arial" panose="020B0604020202020204" pitchFamily="34" charset="0"/>
              </a:rPr>
              <a:t> - 13×X = 1,30 - 13×0,10 = 0,00 mol</a:t>
            </a:r>
          </a:p>
          <a:p>
            <a:pPr marL="1691640" indent="-342900" algn="just">
              <a:lnSpc>
                <a:spcPct val="107000"/>
              </a:lnSpc>
              <a:spcAft>
                <a:spcPts val="800"/>
              </a:spcAft>
              <a:buFont typeface="Arial" panose="020B0604020202020204" pitchFamily="34" charset="0"/>
              <a:buChar char="•"/>
            </a:pPr>
            <a:r>
              <a:rPr lang="fr-FR" sz="2400" b="1" dirty="0">
                <a:effectLst/>
                <a:latin typeface="Comic Sans MS" panose="030F0702030302020204" pitchFamily="66" charset="0"/>
                <a:ea typeface="Calibri" panose="020F0502020204030204" pitchFamily="34" charset="0"/>
                <a:cs typeface="Arial" panose="020B0604020202020204" pitchFamily="34" charset="0"/>
              </a:rPr>
              <a:t>n(CO</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f</a:t>
            </a:r>
            <a:r>
              <a:rPr lang="fr-FR" sz="2400" b="1" dirty="0">
                <a:effectLst/>
                <a:latin typeface="Comic Sans MS" panose="030F0702030302020204" pitchFamily="66" charset="0"/>
                <a:ea typeface="Calibri" panose="020F0502020204030204" pitchFamily="34" charset="0"/>
                <a:cs typeface="Arial" panose="020B0604020202020204" pitchFamily="34" charset="0"/>
              </a:rPr>
              <a:t> = 8×X = 8×0,10 = 0,80 mol</a:t>
            </a:r>
          </a:p>
          <a:p>
            <a:pPr marL="1691640" indent="-342900" algn="just">
              <a:lnSpc>
                <a:spcPct val="107000"/>
              </a:lnSpc>
              <a:spcAft>
                <a:spcPts val="800"/>
              </a:spcAft>
              <a:buFont typeface="Arial" panose="020B0604020202020204" pitchFamily="34" charset="0"/>
              <a:buChar char="•"/>
            </a:pPr>
            <a:r>
              <a:rPr lang="fr-FR" sz="2400" b="1" dirty="0">
                <a:effectLst/>
                <a:latin typeface="Comic Sans MS" panose="030F0702030302020204" pitchFamily="66" charset="0"/>
                <a:ea typeface="Calibri" panose="020F0502020204030204" pitchFamily="34" charset="0"/>
                <a:cs typeface="Arial" panose="020B0604020202020204" pitchFamily="34" charset="0"/>
              </a:rPr>
              <a:t>n(H</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O)</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f</a:t>
            </a:r>
            <a:r>
              <a:rPr lang="fr-FR" sz="2400" b="1" dirty="0">
                <a:effectLst/>
                <a:latin typeface="Comic Sans MS" panose="030F0702030302020204" pitchFamily="66" charset="0"/>
                <a:ea typeface="Calibri" panose="020F0502020204030204" pitchFamily="34" charset="0"/>
                <a:cs typeface="Arial" panose="020B0604020202020204" pitchFamily="34" charset="0"/>
              </a:rPr>
              <a:t> = 10×X = 10×0,10 = 1,00 mol</a:t>
            </a:r>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au 7">
            <a:extLst>
              <a:ext uri="{FF2B5EF4-FFF2-40B4-BE49-F238E27FC236}">
                <a16:creationId xmlns:a16="http://schemas.microsoft.com/office/drawing/2014/main" id="{EA92B605-A2CD-CECF-75D3-8ACC00C05B0B}"/>
              </a:ext>
            </a:extLst>
          </p:cNvPr>
          <p:cNvGraphicFramePr>
            <a:graphicFrameLocks noGrp="1"/>
          </p:cNvGraphicFramePr>
          <p:nvPr>
            <p:extLst>
              <p:ext uri="{D42A27DB-BD31-4B8C-83A1-F6EECF244321}">
                <p14:modId xmlns:p14="http://schemas.microsoft.com/office/powerpoint/2010/main" val="802211396"/>
              </p:ext>
            </p:extLst>
          </p:nvPr>
        </p:nvGraphicFramePr>
        <p:xfrm>
          <a:off x="2818241" y="881239"/>
          <a:ext cx="6552590" cy="679640"/>
        </p:xfrm>
        <a:graphic>
          <a:graphicData uri="http://schemas.openxmlformats.org/drawingml/2006/table">
            <a:tbl>
              <a:tblPr firstRow="1" firstCol="1" bandRow="1">
                <a:tableStyleId>{5C22544A-7EE6-4342-B048-85BDC9FD1C3A}</a:tableStyleId>
              </a:tblPr>
              <a:tblGrid>
                <a:gridCol w="2874647">
                  <a:extLst>
                    <a:ext uri="{9D8B030D-6E8A-4147-A177-3AD203B41FA5}">
                      <a16:colId xmlns:a16="http://schemas.microsoft.com/office/drawing/2014/main" val="2022064592"/>
                    </a:ext>
                  </a:extLst>
                </a:gridCol>
                <a:gridCol w="798578">
                  <a:extLst>
                    <a:ext uri="{9D8B030D-6E8A-4147-A177-3AD203B41FA5}">
                      <a16:colId xmlns:a16="http://schemas.microsoft.com/office/drawing/2014/main" val="155406814"/>
                    </a:ext>
                  </a:extLst>
                </a:gridCol>
                <a:gridCol w="2879365">
                  <a:extLst>
                    <a:ext uri="{9D8B030D-6E8A-4147-A177-3AD203B41FA5}">
                      <a16:colId xmlns:a16="http://schemas.microsoft.com/office/drawing/2014/main" val="809678647"/>
                    </a:ext>
                  </a:extLst>
                </a:gridCol>
              </a:tblGrid>
              <a:tr h="679640">
                <a:tc>
                  <a:txBody>
                    <a:bodyPr/>
                    <a:lstStyle/>
                    <a:p>
                      <a:pPr algn="ctr">
                        <a:lnSpc>
                          <a:spcPct val="107000"/>
                        </a:lnSpc>
                        <a:spcAft>
                          <a:spcPts val="800"/>
                        </a:spcAft>
                      </a:pPr>
                      <a:r>
                        <a:rPr lang="fr-FR" sz="3200" dirty="0">
                          <a:solidFill>
                            <a:srgbClr val="0070C0"/>
                          </a:solidFill>
                          <a:effectLst/>
                        </a:rPr>
                        <a:t>2 C</a:t>
                      </a:r>
                      <a:r>
                        <a:rPr lang="fr-FR" sz="3200" baseline="-25000" dirty="0">
                          <a:solidFill>
                            <a:srgbClr val="0070C0"/>
                          </a:solidFill>
                          <a:effectLst/>
                        </a:rPr>
                        <a:t>4</a:t>
                      </a:r>
                      <a:r>
                        <a:rPr lang="fr-FR" sz="3200" dirty="0">
                          <a:solidFill>
                            <a:srgbClr val="0070C0"/>
                          </a:solidFill>
                          <a:effectLst/>
                        </a:rPr>
                        <a:t>H</a:t>
                      </a:r>
                      <a:r>
                        <a:rPr lang="fr-FR" sz="3200" baseline="-25000" dirty="0">
                          <a:solidFill>
                            <a:srgbClr val="0070C0"/>
                          </a:solidFill>
                          <a:effectLst/>
                        </a:rPr>
                        <a:t>10</a:t>
                      </a:r>
                      <a:r>
                        <a:rPr lang="fr-FR" sz="3200" dirty="0">
                          <a:solidFill>
                            <a:srgbClr val="0070C0"/>
                          </a:solidFill>
                          <a:effectLst/>
                        </a:rPr>
                        <a:t> + 13 O</a:t>
                      </a:r>
                      <a:r>
                        <a:rPr lang="fr-FR" sz="3200" baseline="-25000" dirty="0">
                          <a:solidFill>
                            <a:srgbClr val="0070C0"/>
                          </a:solidFill>
                          <a:effectLst/>
                        </a:rPr>
                        <a:t>2</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a:solidFill>
                            <a:srgbClr val="0070C0"/>
                          </a:solidFill>
                          <a:effectLst/>
                        </a:rPr>
                        <a:t>→</a:t>
                      </a:r>
                      <a:endParaRPr lang="fr-FR" sz="2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dirty="0">
                          <a:solidFill>
                            <a:srgbClr val="0070C0"/>
                          </a:solidFill>
                          <a:effectLst/>
                        </a:rPr>
                        <a:t>8 CO</a:t>
                      </a:r>
                      <a:r>
                        <a:rPr lang="fr-FR" sz="3200" baseline="-25000" dirty="0">
                          <a:solidFill>
                            <a:srgbClr val="0070C0"/>
                          </a:solidFill>
                          <a:effectLst/>
                        </a:rPr>
                        <a:t>2</a:t>
                      </a:r>
                      <a:r>
                        <a:rPr lang="fr-FR" sz="3200" dirty="0">
                          <a:solidFill>
                            <a:srgbClr val="0070C0"/>
                          </a:solidFill>
                          <a:effectLst/>
                        </a:rPr>
                        <a:t> + 10 H</a:t>
                      </a:r>
                      <a:r>
                        <a:rPr lang="fr-FR" sz="3200" baseline="-25000" dirty="0">
                          <a:solidFill>
                            <a:srgbClr val="0070C0"/>
                          </a:solidFill>
                          <a:effectLst/>
                        </a:rPr>
                        <a:t>2</a:t>
                      </a:r>
                      <a:r>
                        <a:rPr lang="fr-FR" sz="3200" dirty="0">
                          <a:solidFill>
                            <a:srgbClr val="0070C0"/>
                          </a:solidFill>
                          <a:effectLst/>
                        </a:rPr>
                        <a:t>O</a:t>
                      </a:r>
                      <a:endParaRPr lang="fr-F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3605412"/>
                  </a:ext>
                </a:extLst>
              </a:tr>
            </a:tbl>
          </a:graphicData>
        </a:graphic>
      </p:graphicFrame>
      <p:sp>
        <p:nvSpPr>
          <p:cNvPr id="5" name="ZoneTexte 4">
            <a:extLst>
              <a:ext uri="{FF2B5EF4-FFF2-40B4-BE49-F238E27FC236}">
                <a16:creationId xmlns:a16="http://schemas.microsoft.com/office/drawing/2014/main" id="{50A68E8B-C7D4-3FF0-5AB9-200573894B69}"/>
              </a:ext>
            </a:extLst>
          </p:cNvPr>
          <p:cNvSpPr txBox="1"/>
          <p:nvPr/>
        </p:nvSpPr>
        <p:spPr>
          <a:xfrm>
            <a:off x="-1464" y="4654390"/>
            <a:ext cx="12126056" cy="195931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 la fin de la réaction:</a:t>
            </a:r>
          </a:p>
          <a:p>
            <a:pPr marL="1257300" lvl="2" indent="-342900" algn="just">
              <a:lnSpc>
                <a:spcPct val="107000"/>
              </a:lnSpc>
              <a:spcAft>
                <a:spcPts val="800"/>
              </a:spcAft>
              <a:buFont typeface="Arial" panose="020B0604020202020204" pitchFamily="34" charset="0"/>
              <a:buChar char="•"/>
            </a:pPr>
            <a:r>
              <a:rPr lang="fr-FR" sz="2400" b="1" dirty="0">
                <a:latin typeface="Comic Sans MS" panose="030F0702030302020204" pitchFamily="66" charset="0"/>
                <a:ea typeface="Calibri" panose="020F0502020204030204" pitchFamily="34" charset="0"/>
                <a:cs typeface="Arial" panose="020B0604020202020204" pitchFamily="34" charset="0"/>
              </a:rPr>
              <a:t>I</a:t>
            </a:r>
            <a:r>
              <a:rPr lang="fr-FR" sz="2400" b="1" dirty="0">
                <a:effectLst/>
                <a:latin typeface="Comic Sans MS" panose="030F0702030302020204" pitchFamily="66" charset="0"/>
                <a:ea typeface="Calibri" panose="020F0502020204030204" pitchFamily="34" charset="0"/>
                <a:cs typeface="Arial" panose="020B0604020202020204" pitchFamily="34" charset="0"/>
              </a:rPr>
              <a:t>l ne reste plus</a:t>
            </a:r>
            <a:r>
              <a:rPr lang="fr-FR" sz="2400" b="1" dirty="0">
                <a:latin typeface="Comic Sans MS" panose="030F0702030302020204" pitchFamily="66" charset="0"/>
                <a:ea typeface="Calibri" panose="020F0502020204030204" pitchFamily="34" charset="0"/>
                <a:cs typeface="Arial" panose="020B0604020202020204" pitchFamily="34" charset="0"/>
              </a:rPr>
              <a:t> de O</a:t>
            </a:r>
            <a:r>
              <a:rPr lang="fr-FR" sz="2400" b="1" baseline="-25000" dirty="0">
                <a:latin typeface="Comic Sans MS" panose="030F0702030302020204" pitchFamily="66" charset="0"/>
                <a:ea typeface="Calibri" panose="020F0502020204030204" pitchFamily="34" charset="0"/>
                <a:cs typeface="Arial" panose="020B0604020202020204" pitchFamily="34" charset="0"/>
              </a:rPr>
              <a:t>2</a:t>
            </a:r>
            <a:r>
              <a:rPr lang="fr-FR" sz="2400" b="1">
                <a:latin typeface="Comic Sans MS" panose="030F0702030302020204" pitchFamily="66" charset="0"/>
                <a:ea typeface="Calibri" panose="020F0502020204030204" pitchFamily="34" charset="0"/>
                <a:cs typeface="Arial" panose="020B0604020202020204" pitchFamily="34" charset="0"/>
              </a:rPr>
              <a:t>: c'est </a:t>
            </a:r>
            <a:r>
              <a:rPr lang="fr-FR" sz="2400" b="1" dirty="0">
                <a:latin typeface="Comic Sans MS" panose="030F0702030302020204" pitchFamily="66" charset="0"/>
                <a:ea typeface="Calibri" panose="020F0502020204030204" pitchFamily="34" charset="0"/>
                <a:cs typeface="Arial" panose="020B0604020202020204" pitchFamily="34" charset="0"/>
              </a:rPr>
              <a:t>le réactif limitant.</a:t>
            </a:r>
          </a:p>
          <a:p>
            <a:pPr marL="1257300" lvl="2" indent="-342900" algn="just">
              <a:lnSpc>
                <a:spcPct val="107000"/>
              </a:lnSpc>
              <a:spcAft>
                <a:spcPts val="800"/>
              </a:spcAft>
              <a:buFont typeface="Arial" panose="020B0604020202020204" pitchFamily="34" charset="0"/>
              <a:buChar char="•"/>
            </a:pPr>
            <a:r>
              <a:rPr lang="fr-FR" sz="2400" b="1" dirty="0">
                <a:latin typeface="Comic Sans MS" panose="030F0702030302020204" pitchFamily="66" charset="0"/>
                <a:ea typeface="Calibri" panose="020F0502020204030204" pitchFamily="34" charset="0"/>
                <a:cs typeface="Arial" panose="020B0604020202020204" pitchFamily="34" charset="0"/>
              </a:rPr>
              <a:t>Il reste du C</a:t>
            </a:r>
            <a:r>
              <a:rPr lang="fr-FR" sz="2400" b="1" baseline="-25000" dirty="0">
                <a:latin typeface="Comic Sans MS" panose="030F0702030302020204" pitchFamily="66" charset="0"/>
                <a:ea typeface="Calibri" panose="020F0502020204030204" pitchFamily="34" charset="0"/>
                <a:cs typeface="Arial" panose="020B0604020202020204" pitchFamily="34" charset="0"/>
              </a:rPr>
              <a:t>4</a:t>
            </a:r>
            <a:r>
              <a:rPr lang="fr-FR" sz="2400" b="1" dirty="0">
                <a:latin typeface="Comic Sans MS" panose="030F0702030302020204" pitchFamily="66" charset="0"/>
                <a:ea typeface="Calibri" panose="020F0502020204030204" pitchFamily="34" charset="0"/>
                <a:cs typeface="Arial" panose="020B0604020202020204" pitchFamily="34" charset="0"/>
              </a:rPr>
              <a:t>H</a:t>
            </a:r>
            <a:r>
              <a:rPr lang="fr-FR" sz="2400" b="1" baseline="-25000" dirty="0">
                <a:latin typeface="Comic Sans MS" panose="030F0702030302020204" pitchFamily="66" charset="0"/>
                <a:ea typeface="Calibri" panose="020F0502020204030204" pitchFamily="34" charset="0"/>
                <a:cs typeface="Arial" panose="020B0604020202020204" pitchFamily="34" charset="0"/>
              </a:rPr>
              <a:t>10</a:t>
            </a:r>
            <a:r>
              <a:rPr lang="fr-FR" sz="2400" b="1" dirty="0">
                <a:latin typeface="Comic Sans MS" panose="030F0702030302020204" pitchFamily="66" charset="0"/>
                <a:ea typeface="Calibri" panose="020F0502020204030204" pitchFamily="34" charset="0"/>
                <a:cs typeface="Arial" panose="020B0604020202020204" pitchFamily="34" charset="0"/>
              </a:rPr>
              <a:t>: c'est le réactif en excès.</a:t>
            </a:r>
          </a:p>
          <a:p>
            <a:pPr algn="just">
              <a:lnSpc>
                <a:spcPct val="107000"/>
              </a:lnSpc>
              <a:spcAft>
                <a:spcPts val="800"/>
              </a:spcAft>
            </a:pPr>
            <a:endParaRPr lang="fr-FR" sz="2400" dirty="0">
              <a:effectLst/>
              <a:latin typeface="Comic Sans MS" panose="030F07020303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90564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Les elements chimiques"/>
  <p:tag name="ISPRING_FIRST_PUBLI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1458</TotalTime>
  <Words>2225</Words>
  <Application>Microsoft Office PowerPoint</Application>
  <PresentationFormat>Grand écran</PresentationFormat>
  <Paragraphs>223</Paragraphs>
  <Slides>25</Slides>
  <Notes>25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25</vt:i4>
      </vt:variant>
    </vt:vector>
  </HeadingPairs>
  <TitlesOfParts>
    <vt:vector size="33" baseType="lpstr">
      <vt:lpstr>Arial</vt:lpstr>
      <vt:lpstr>Calibri</vt:lpstr>
      <vt:lpstr>Calibri Light</vt:lpstr>
      <vt:lpstr>Cambria Math</vt:lpstr>
      <vt:lpstr>Comic Sans MS</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Prof-TC</dc:title>
  <dc:creator>Thierry Chauvet</dc:creator>
  <cp:lastModifiedBy>Thierry Chauvet</cp:lastModifiedBy>
  <cp:revision>35</cp:revision>
  <dcterms:created xsi:type="dcterms:W3CDTF">2023-08-16T14:05:36Z</dcterms:created>
  <dcterms:modified xsi:type="dcterms:W3CDTF">2024-03-23T14:24:28Z</dcterms:modified>
</cp:coreProperties>
</file>